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7.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8.xml" ContentType="application/vnd.openxmlformats-officedocument.themeOverr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9.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64" r:id="rId3"/>
    <p:sldId id="257" r:id="rId4"/>
    <p:sldId id="258" r:id="rId5"/>
    <p:sldId id="259" r:id="rId6"/>
    <p:sldId id="260" r:id="rId7"/>
    <p:sldId id="262" r:id="rId8"/>
    <p:sldId id="261" r:id="rId9"/>
    <p:sldId id="263"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oleObject" Target="file:///C:\Users\cshat\Desktop\Career%20Foundry%20Course\Part%201\Task%201.10%20Data%20Exploration.xlsx" TargetMode="External"/></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oleObject" Target="file:///C:\Users\cshat\Desktop\Career%20Foundry%20Course\Part%201\Task%201.10%20Data%20Exploration.xlsx" TargetMode="External"/></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oleObject" Target="file:///C:\Users\cshat\Desktop\Career%20Foundry%20Course\Part%201\Task%201.10%20Data%20Exploration.xlsx" TargetMode="External"/></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oleObject" Target="file:///C:\Users\cshat\Desktop\Career%20Foundry%20Course\Part%201\Task%201.10%20Data%20Exploration.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'Sales Per Region'!$B$1</c:f>
              <c:strCache>
                <c:ptCount val="1"/>
                <c:pt idx="0">
                  <c:v>NA Sales</c:v>
                </c:pt>
              </c:strCache>
            </c:strRef>
          </c:tx>
          <c:spPr>
            <a:ln w="28575" cap="rnd">
              <a:solidFill>
                <a:srgbClr val="C00000"/>
              </a:solidFill>
              <a:round/>
            </a:ln>
            <a:effectLst/>
          </c:spPr>
          <c:marker>
            <c:symbol val="none"/>
          </c:marker>
          <c:cat>
            <c:numRef>
              <c:f>'Sales Per Region'!$A$2:$A$38</c:f>
              <c:numCache>
                <c:formatCode>General</c:formatCod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numCache>
            </c:numRef>
          </c:cat>
          <c:val>
            <c:numRef>
              <c:f>'Sales Per Region'!$B$2:$B$38</c:f>
              <c:numCache>
                <c:formatCode>0.000</c:formatCode>
                <c:ptCount val="37"/>
                <c:pt idx="0">
                  <c:v>10.590000000000003</c:v>
                </c:pt>
                <c:pt idx="1">
                  <c:v>33.4</c:v>
                </c:pt>
                <c:pt idx="2">
                  <c:v>26.920000000000005</c:v>
                </c:pt>
                <c:pt idx="3">
                  <c:v>7.76</c:v>
                </c:pt>
                <c:pt idx="4">
                  <c:v>33.28</c:v>
                </c:pt>
                <c:pt idx="5">
                  <c:v>33.729999999999997</c:v>
                </c:pt>
                <c:pt idx="6">
                  <c:v>12.5</c:v>
                </c:pt>
                <c:pt idx="7">
                  <c:v>8.4600000000000026</c:v>
                </c:pt>
                <c:pt idx="8">
                  <c:v>23.869999999999997</c:v>
                </c:pt>
                <c:pt idx="9">
                  <c:v>45.15</c:v>
                </c:pt>
                <c:pt idx="10">
                  <c:v>25.46</c:v>
                </c:pt>
                <c:pt idx="11">
                  <c:v>12.76</c:v>
                </c:pt>
                <c:pt idx="12">
                  <c:v>33.869999999999997</c:v>
                </c:pt>
                <c:pt idx="13">
                  <c:v>15.120000000000001</c:v>
                </c:pt>
                <c:pt idx="14">
                  <c:v>28.150000000000002</c:v>
                </c:pt>
                <c:pt idx="15">
                  <c:v>24.820000000000011</c:v>
                </c:pt>
                <c:pt idx="16">
                  <c:v>86.72999999999999</c:v>
                </c:pt>
                <c:pt idx="17">
                  <c:v>94.750000000000071</c:v>
                </c:pt>
                <c:pt idx="18">
                  <c:v>128.35999999999999</c:v>
                </c:pt>
                <c:pt idx="19">
                  <c:v>126.06000000000004</c:v>
                </c:pt>
                <c:pt idx="20">
                  <c:v>94.490000000000038</c:v>
                </c:pt>
                <c:pt idx="21">
                  <c:v>173.98000000000039</c:v>
                </c:pt>
                <c:pt idx="22">
                  <c:v>216.19000000000014</c:v>
                </c:pt>
                <c:pt idx="23">
                  <c:v>193.59000000000069</c:v>
                </c:pt>
                <c:pt idx="24">
                  <c:v>222.5300000000004</c:v>
                </c:pt>
                <c:pt idx="25">
                  <c:v>242.62000000000049</c:v>
                </c:pt>
                <c:pt idx="26">
                  <c:v>263.11999999999887</c:v>
                </c:pt>
                <c:pt idx="27">
                  <c:v>312.00999999999834</c:v>
                </c:pt>
                <c:pt idx="28">
                  <c:v>351.40999999999917</c:v>
                </c:pt>
                <c:pt idx="29">
                  <c:v>338.84999999999889</c:v>
                </c:pt>
                <c:pt idx="30">
                  <c:v>304.19</c:v>
                </c:pt>
                <c:pt idx="31">
                  <c:v>241.06000000000094</c:v>
                </c:pt>
                <c:pt idx="32">
                  <c:v>154.96000000000004</c:v>
                </c:pt>
                <c:pt idx="33">
                  <c:v>154.7700000000001</c:v>
                </c:pt>
                <c:pt idx="34">
                  <c:v>131.9700000000002</c:v>
                </c:pt>
                <c:pt idx="35">
                  <c:v>102.81999999999992</c:v>
                </c:pt>
                <c:pt idx="36">
                  <c:v>22.660000000000057</c:v>
                </c:pt>
              </c:numCache>
            </c:numRef>
          </c:val>
          <c:smooth val="0"/>
          <c:extLst>
            <c:ext xmlns:c16="http://schemas.microsoft.com/office/drawing/2014/chart" uri="{C3380CC4-5D6E-409C-BE32-E72D297353CC}">
              <c16:uniqueId val="{00000000-A532-4B24-A71E-D52575BBE5F5}"/>
            </c:ext>
          </c:extLst>
        </c:ser>
        <c:ser>
          <c:idx val="1"/>
          <c:order val="1"/>
          <c:tx>
            <c:strRef>
              <c:f>'Sales Per Region'!$C$1</c:f>
              <c:strCache>
                <c:ptCount val="1"/>
                <c:pt idx="0">
                  <c:v>EU Sales</c:v>
                </c:pt>
              </c:strCache>
            </c:strRef>
          </c:tx>
          <c:spPr>
            <a:ln w="28575" cap="rnd">
              <a:solidFill>
                <a:schemeClr val="accent6">
                  <a:lumMod val="75000"/>
                </a:schemeClr>
              </a:solidFill>
              <a:round/>
            </a:ln>
            <a:effectLst/>
          </c:spPr>
          <c:marker>
            <c:symbol val="none"/>
          </c:marker>
          <c:cat>
            <c:numRef>
              <c:f>'Sales Per Region'!$A$2:$A$38</c:f>
              <c:numCache>
                <c:formatCode>General</c:formatCod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numCache>
            </c:numRef>
          </c:cat>
          <c:val>
            <c:numRef>
              <c:f>'Sales Per Region'!$C$2:$C$38</c:f>
              <c:numCache>
                <c:formatCode>0.000</c:formatCode>
                <c:ptCount val="37"/>
                <c:pt idx="0">
                  <c:v>0.67000000000000015</c:v>
                </c:pt>
                <c:pt idx="1">
                  <c:v>1.9600000000000006</c:v>
                </c:pt>
                <c:pt idx="2">
                  <c:v>1.6500000000000008</c:v>
                </c:pt>
                <c:pt idx="3">
                  <c:v>0.80000000000000027</c:v>
                </c:pt>
                <c:pt idx="4">
                  <c:v>2.0999999999999996</c:v>
                </c:pt>
                <c:pt idx="5">
                  <c:v>4.74</c:v>
                </c:pt>
                <c:pt idx="6">
                  <c:v>2.8400000000000007</c:v>
                </c:pt>
                <c:pt idx="7">
                  <c:v>1.4100000000000001</c:v>
                </c:pt>
                <c:pt idx="8">
                  <c:v>6.5900000000000007</c:v>
                </c:pt>
                <c:pt idx="9">
                  <c:v>8.44</c:v>
                </c:pt>
                <c:pt idx="10">
                  <c:v>7.6299999999999981</c:v>
                </c:pt>
                <c:pt idx="11">
                  <c:v>3.9499999999999993</c:v>
                </c:pt>
                <c:pt idx="12">
                  <c:v>11.710000000000003</c:v>
                </c:pt>
                <c:pt idx="13">
                  <c:v>4.6499999999999995</c:v>
                </c:pt>
                <c:pt idx="14">
                  <c:v>14.879999999999997</c:v>
                </c:pt>
                <c:pt idx="15">
                  <c:v>14.899999999999981</c:v>
                </c:pt>
                <c:pt idx="16">
                  <c:v>47.239999999999981</c:v>
                </c:pt>
                <c:pt idx="17">
                  <c:v>48.319999999999986</c:v>
                </c:pt>
                <c:pt idx="18">
                  <c:v>66.900000000000119</c:v>
                </c:pt>
                <c:pt idx="19">
                  <c:v>62.67000000000003</c:v>
                </c:pt>
                <c:pt idx="20">
                  <c:v>52.750000000000028</c:v>
                </c:pt>
                <c:pt idx="21">
                  <c:v>94.889999999999858</c:v>
                </c:pt>
                <c:pt idx="22">
                  <c:v>109.74000000000032</c:v>
                </c:pt>
                <c:pt idx="23">
                  <c:v>103.8100000000003</c:v>
                </c:pt>
                <c:pt idx="24">
                  <c:v>107.30000000000034</c:v>
                </c:pt>
                <c:pt idx="25">
                  <c:v>121.98000000000042</c:v>
                </c:pt>
                <c:pt idx="26">
                  <c:v>129.23999999999992</c:v>
                </c:pt>
                <c:pt idx="27">
                  <c:v>160.49999999999972</c:v>
                </c:pt>
                <c:pt idx="28">
                  <c:v>184.39999999999981</c:v>
                </c:pt>
                <c:pt idx="29">
                  <c:v>191.58999999999983</c:v>
                </c:pt>
                <c:pt idx="30">
                  <c:v>176.73000000000016</c:v>
                </c:pt>
                <c:pt idx="31">
                  <c:v>167.44000000000025</c:v>
                </c:pt>
                <c:pt idx="32">
                  <c:v>118.78000000000002</c:v>
                </c:pt>
                <c:pt idx="33">
                  <c:v>125.77000000000004</c:v>
                </c:pt>
                <c:pt idx="34">
                  <c:v>125.65000000000011</c:v>
                </c:pt>
                <c:pt idx="35">
                  <c:v>97.710000000000022</c:v>
                </c:pt>
                <c:pt idx="36">
                  <c:v>26.760000000000062</c:v>
                </c:pt>
              </c:numCache>
            </c:numRef>
          </c:val>
          <c:smooth val="0"/>
          <c:extLst>
            <c:ext xmlns:c16="http://schemas.microsoft.com/office/drawing/2014/chart" uri="{C3380CC4-5D6E-409C-BE32-E72D297353CC}">
              <c16:uniqueId val="{00000001-A532-4B24-A71E-D52575BBE5F5}"/>
            </c:ext>
          </c:extLst>
        </c:ser>
        <c:ser>
          <c:idx val="2"/>
          <c:order val="2"/>
          <c:tx>
            <c:strRef>
              <c:f>'Sales Per Region'!$D$1</c:f>
              <c:strCache>
                <c:ptCount val="1"/>
                <c:pt idx="0">
                  <c:v>JP Sales</c:v>
                </c:pt>
              </c:strCache>
            </c:strRef>
          </c:tx>
          <c:spPr>
            <a:ln w="28575" cap="rnd">
              <a:solidFill>
                <a:schemeClr val="accent1">
                  <a:lumMod val="75000"/>
                </a:schemeClr>
              </a:solidFill>
              <a:round/>
            </a:ln>
            <a:effectLst/>
          </c:spPr>
          <c:marker>
            <c:symbol val="none"/>
          </c:marker>
          <c:cat>
            <c:numRef>
              <c:f>'Sales Per Region'!$A$2:$A$38</c:f>
              <c:numCache>
                <c:formatCode>General</c:formatCod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numCache>
            </c:numRef>
          </c:cat>
          <c:val>
            <c:numRef>
              <c:f>'Sales Per Region'!$D$2:$D$38</c:f>
              <c:numCache>
                <c:formatCode>0.000</c:formatCode>
                <c:ptCount val="37"/>
                <c:pt idx="0">
                  <c:v>0</c:v>
                </c:pt>
                <c:pt idx="1">
                  <c:v>0</c:v>
                </c:pt>
                <c:pt idx="2">
                  <c:v>0</c:v>
                </c:pt>
                <c:pt idx="3">
                  <c:v>8.1</c:v>
                </c:pt>
                <c:pt idx="4">
                  <c:v>14.269999999999998</c:v>
                </c:pt>
                <c:pt idx="5">
                  <c:v>14.56</c:v>
                </c:pt>
                <c:pt idx="6">
                  <c:v>19.809999999999999</c:v>
                </c:pt>
                <c:pt idx="7">
                  <c:v>11.63</c:v>
                </c:pt>
                <c:pt idx="8">
                  <c:v>15.759999999999998</c:v>
                </c:pt>
                <c:pt idx="9">
                  <c:v>18.360000000000003</c:v>
                </c:pt>
                <c:pt idx="10">
                  <c:v>14.880000000000003</c:v>
                </c:pt>
                <c:pt idx="11">
                  <c:v>14.780000000000001</c:v>
                </c:pt>
                <c:pt idx="12">
                  <c:v>28.91</c:v>
                </c:pt>
                <c:pt idx="13">
                  <c:v>25.330000000000009</c:v>
                </c:pt>
                <c:pt idx="14">
                  <c:v>33.990000000000016</c:v>
                </c:pt>
                <c:pt idx="15">
                  <c:v>45.750000000000014</c:v>
                </c:pt>
                <c:pt idx="16">
                  <c:v>57.439999999999969</c:v>
                </c:pt>
                <c:pt idx="17">
                  <c:v>48.869999999999969</c:v>
                </c:pt>
                <c:pt idx="18">
                  <c:v>50.04</c:v>
                </c:pt>
                <c:pt idx="19">
                  <c:v>52.34</c:v>
                </c:pt>
                <c:pt idx="20">
                  <c:v>42.770000000000046</c:v>
                </c:pt>
                <c:pt idx="21">
                  <c:v>39.809999999999995</c:v>
                </c:pt>
                <c:pt idx="22">
                  <c:v>41.760000000000019</c:v>
                </c:pt>
                <c:pt idx="23">
                  <c:v>34.200000000000031</c:v>
                </c:pt>
                <c:pt idx="24">
                  <c:v>41.599999999999994</c:v>
                </c:pt>
                <c:pt idx="25">
                  <c:v>54.280000000000008</c:v>
                </c:pt>
                <c:pt idx="26">
                  <c:v>73.589999999999947</c:v>
                </c:pt>
                <c:pt idx="27">
                  <c:v>60.150000000000112</c:v>
                </c:pt>
                <c:pt idx="28">
                  <c:v>60.130000000000038</c:v>
                </c:pt>
                <c:pt idx="29">
                  <c:v>61.759999999999984</c:v>
                </c:pt>
                <c:pt idx="30">
                  <c:v>59.20000000000023</c:v>
                </c:pt>
                <c:pt idx="31">
                  <c:v>52.960000000000093</c:v>
                </c:pt>
                <c:pt idx="32">
                  <c:v>51.74000000000013</c:v>
                </c:pt>
                <c:pt idx="33">
                  <c:v>47.550000000000061</c:v>
                </c:pt>
                <c:pt idx="34">
                  <c:v>39.420000000000108</c:v>
                </c:pt>
                <c:pt idx="35">
                  <c:v>33.530000000000157</c:v>
                </c:pt>
                <c:pt idx="36">
                  <c:v>13.65999999999997</c:v>
                </c:pt>
              </c:numCache>
            </c:numRef>
          </c:val>
          <c:smooth val="0"/>
          <c:extLst>
            <c:ext xmlns:c16="http://schemas.microsoft.com/office/drawing/2014/chart" uri="{C3380CC4-5D6E-409C-BE32-E72D297353CC}">
              <c16:uniqueId val="{00000002-A532-4B24-A71E-D52575BBE5F5}"/>
            </c:ext>
          </c:extLst>
        </c:ser>
        <c:ser>
          <c:idx val="3"/>
          <c:order val="3"/>
          <c:tx>
            <c:strRef>
              <c:f>'Sales Per Region'!$E$1</c:f>
              <c:strCache>
                <c:ptCount val="1"/>
                <c:pt idx="0">
                  <c:v>Other Sales</c:v>
                </c:pt>
              </c:strCache>
            </c:strRef>
          </c:tx>
          <c:spPr>
            <a:ln w="28575" cap="rnd">
              <a:solidFill>
                <a:schemeClr val="accent4"/>
              </a:solidFill>
              <a:round/>
            </a:ln>
            <a:effectLst/>
          </c:spPr>
          <c:marker>
            <c:symbol val="none"/>
          </c:marker>
          <c:cat>
            <c:numRef>
              <c:f>'Sales Per Region'!$A$2:$A$38</c:f>
              <c:numCache>
                <c:formatCode>General</c:formatCod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numCache>
            </c:numRef>
          </c:cat>
          <c:val>
            <c:numRef>
              <c:f>'Sales Per Region'!$E$2:$E$38</c:f>
              <c:numCache>
                <c:formatCode>0.000</c:formatCode>
                <c:ptCount val="37"/>
                <c:pt idx="0">
                  <c:v>0.11999999999999998</c:v>
                </c:pt>
                <c:pt idx="1">
                  <c:v>0.32000000000000012</c:v>
                </c:pt>
                <c:pt idx="2">
                  <c:v>0.31000000000000016</c:v>
                </c:pt>
                <c:pt idx="3">
                  <c:v>0.13999999999999999</c:v>
                </c:pt>
                <c:pt idx="4">
                  <c:v>0.70000000000000018</c:v>
                </c:pt>
                <c:pt idx="5">
                  <c:v>0.92000000000000015</c:v>
                </c:pt>
                <c:pt idx="6">
                  <c:v>1.9300000000000002</c:v>
                </c:pt>
                <c:pt idx="7">
                  <c:v>0.20000000000000004</c:v>
                </c:pt>
                <c:pt idx="8">
                  <c:v>0.9900000000000001</c:v>
                </c:pt>
                <c:pt idx="9">
                  <c:v>1.5000000000000002</c:v>
                </c:pt>
                <c:pt idx="10">
                  <c:v>1.4000000000000004</c:v>
                </c:pt>
                <c:pt idx="11">
                  <c:v>0.7400000000000001</c:v>
                </c:pt>
                <c:pt idx="12">
                  <c:v>1.6500000000000004</c:v>
                </c:pt>
                <c:pt idx="13">
                  <c:v>0.89000000000000012</c:v>
                </c:pt>
                <c:pt idx="14">
                  <c:v>2.1999999999999988</c:v>
                </c:pt>
                <c:pt idx="15">
                  <c:v>2.6899999999999924</c:v>
                </c:pt>
                <c:pt idx="16">
                  <c:v>7.6899999999999791</c:v>
                </c:pt>
                <c:pt idx="17">
                  <c:v>9.1299999999999777</c:v>
                </c:pt>
                <c:pt idx="18">
                  <c:v>11.329999999999945</c:v>
                </c:pt>
                <c:pt idx="19">
                  <c:v>10.649999999999958</c:v>
                </c:pt>
                <c:pt idx="20">
                  <c:v>12.469999999999949</c:v>
                </c:pt>
                <c:pt idx="21">
                  <c:v>23.160000000000192</c:v>
                </c:pt>
                <c:pt idx="22">
                  <c:v>27.330000000000254</c:v>
                </c:pt>
                <c:pt idx="23">
                  <c:v>26.010000000000247</c:v>
                </c:pt>
                <c:pt idx="24">
                  <c:v>47.429999999999808</c:v>
                </c:pt>
                <c:pt idx="25">
                  <c:v>41.059999999999796</c:v>
                </c:pt>
                <c:pt idx="26">
                  <c:v>55.529999999999731</c:v>
                </c:pt>
                <c:pt idx="27">
                  <c:v>79.530000000000882</c:v>
                </c:pt>
                <c:pt idx="28">
                  <c:v>84.740000000001189</c:v>
                </c:pt>
                <c:pt idx="29">
                  <c:v>76.280000000001309</c:v>
                </c:pt>
                <c:pt idx="30">
                  <c:v>60.919999999999852</c:v>
                </c:pt>
                <c:pt idx="31">
                  <c:v>56.519999999999705</c:v>
                </c:pt>
                <c:pt idx="32">
                  <c:v>40.159999999999876</c:v>
                </c:pt>
                <c:pt idx="33">
                  <c:v>42.32999999999987</c:v>
                </c:pt>
                <c:pt idx="34">
                  <c:v>42.259999999999899</c:v>
                </c:pt>
                <c:pt idx="35">
                  <c:v>32.590000000000117</c:v>
                </c:pt>
                <c:pt idx="36">
                  <c:v>8.96999999999999</c:v>
                </c:pt>
              </c:numCache>
            </c:numRef>
          </c:val>
          <c:smooth val="0"/>
          <c:extLst>
            <c:ext xmlns:c16="http://schemas.microsoft.com/office/drawing/2014/chart" uri="{C3380CC4-5D6E-409C-BE32-E72D297353CC}">
              <c16:uniqueId val="{00000003-A532-4B24-A71E-D52575BBE5F5}"/>
            </c:ext>
          </c:extLst>
        </c:ser>
        <c:ser>
          <c:idx val="4"/>
          <c:order val="4"/>
          <c:tx>
            <c:strRef>
              <c:f>'Sales Per Region'!$F$1</c:f>
              <c:strCache>
                <c:ptCount val="1"/>
                <c:pt idx="0">
                  <c:v>Global Sales</c:v>
                </c:pt>
              </c:strCache>
            </c:strRef>
          </c:tx>
          <c:spPr>
            <a:ln w="28575" cap="rnd">
              <a:solidFill>
                <a:schemeClr val="bg1">
                  <a:lumMod val="50000"/>
                </a:schemeClr>
              </a:solidFill>
              <a:round/>
            </a:ln>
            <a:effectLst/>
          </c:spPr>
          <c:marker>
            <c:symbol val="none"/>
          </c:marker>
          <c:cat>
            <c:numRef>
              <c:f>'Sales Per Region'!$A$2:$A$38</c:f>
              <c:numCache>
                <c:formatCode>General</c:formatCod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numCache>
            </c:numRef>
          </c:cat>
          <c:val>
            <c:numRef>
              <c:f>'Sales Per Region'!$F$2:$F$38</c:f>
              <c:numCache>
                <c:formatCode>0.000</c:formatCode>
                <c:ptCount val="37"/>
                <c:pt idx="0">
                  <c:v>11.379999999999999</c:v>
                </c:pt>
                <c:pt idx="1">
                  <c:v>35.77000000000001</c:v>
                </c:pt>
                <c:pt idx="2">
                  <c:v>28.859999999999996</c:v>
                </c:pt>
                <c:pt idx="3">
                  <c:v>16.790000000000003</c:v>
                </c:pt>
                <c:pt idx="4">
                  <c:v>50.360000000000014</c:v>
                </c:pt>
                <c:pt idx="5">
                  <c:v>53.940000000000005</c:v>
                </c:pt>
                <c:pt idx="6">
                  <c:v>37.07</c:v>
                </c:pt>
                <c:pt idx="7">
                  <c:v>21.739999999999995</c:v>
                </c:pt>
                <c:pt idx="8">
                  <c:v>47.22</c:v>
                </c:pt>
                <c:pt idx="9">
                  <c:v>73.45</c:v>
                </c:pt>
                <c:pt idx="10">
                  <c:v>49.389999999999993</c:v>
                </c:pt>
                <c:pt idx="11">
                  <c:v>32.230000000000004</c:v>
                </c:pt>
                <c:pt idx="12">
                  <c:v>76.159999999999982</c:v>
                </c:pt>
                <c:pt idx="13">
                  <c:v>45.98</c:v>
                </c:pt>
                <c:pt idx="14">
                  <c:v>79.17000000000003</c:v>
                </c:pt>
                <c:pt idx="15">
                  <c:v>88.109999999999914</c:v>
                </c:pt>
                <c:pt idx="16">
                  <c:v>199.09999999999994</c:v>
                </c:pt>
                <c:pt idx="17">
                  <c:v>200.98000000000013</c:v>
                </c:pt>
                <c:pt idx="18">
                  <c:v>256.46999999999963</c:v>
                </c:pt>
                <c:pt idx="19">
                  <c:v>251.27000000000018</c:v>
                </c:pt>
                <c:pt idx="20">
                  <c:v>201.56000000000023</c:v>
                </c:pt>
                <c:pt idx="21">
                  <c:v>331.41999999999911</c:v>
                </c:pt>
                <c:pt idx="22">
                  <c:v>395.51999999999828</c:v>
                </c:pt>
                <c:pt idx="23">
                  <c:v>357.84999999999894</c:v>
                </c:pt>
                <c:pt idx="24">
                  <c:v>419.16999999999859</c:v>
                </c:pt>
                <c:pt idx="25">
                  <c:v>459.99999999999761</c:v>
                </c:pt>
                <c:pt idx="26">
                  <c:v>520.89999999999168</c:v>
                </c:pt>
                <c:pt idx="27">
                  <c:v>610.93999999999357</c:v>
                </c:pt>
                <c:pt idx="28">
                  <c:v>678.72999999999536</c:v>
                </c:pt>
                <c:pt idx="29">
                  <c:v>667.16999999999484</c:v>
                </c:pt>
                <c:pt idx="30">
                  <c:v>600.10999999999513</c:v>
                </c:pt>
                <c:pt idx="31">
                  <c:v>515.90999999999678</c:v>
                </c:pt>
                <c:pt idx="32">
                  <c:v>363.53999999999837</c:v>
                </c:pt>
                <c:pt idx="33">
                  <c:v>368.02999999999861</c:v>
                </c:pt>
                <c:pt idx="34">
                  <c:v>337.00999999999846</c:v>
                </c:pt>
                <c:pt idx="35">
                  <c:v>264.2499999999979</c:v>
                </c:pt>
                <c:pt idx="36">
                  <c:v>70.890000000000029</c:v>
                </c:pt>
              </c:numCache>
            </c:numRef>
          </c:val>
          <c:smooth val="0"/>
          <c:extLst>
            <c:ext xmlns:c16="http://schemas.microsoft.com/office/drawing/2014/chart" uri="{C3380CC4-5D6E-409C-BE32-E72D297353CC}">
              <c16:uniqueId val="{00000004-A532-4B24-A71E-D52575BBE5F5}"/>
            </c:ext>
          </c:extLst>
        </c:ser>
        <c:dLbls>
          <c:showLegendKey val="0"/>
          <c:showVal val="0"/>
          <c:showCatName val="0"/>
          <c:showSerName val="0"/>
          <c:showPercent val="0"/>
          <c:showBubbleSize val="0"/>
        </c:dLbls>
        <c:smooth val="0"/>
        <c:axId val="330869392"/>
        <c:axId val="330867728"/>
      </c:lineChart>
      <c:catAx>
        <c:axId val="330869392"/>
        <c:scaling>
          <c:orientation val="minMax"/>
        </c:scaling>
        <c:delete val="0"/>
        <c:axPos val="b"/>
        <c:title>
          <c:tx>
            <c:rich>
              <a:bodyPr rot="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crossAx val="330867728"/>
        <c:crosses val="autoZero"/>
        <c:auto val="1"/>
        <c:lblAlgn val="ctr"/>
        <c:lblOffset val="100"/>
        <c:noMultiLvlLbl val="0"/>
      </c:catAx>
      <c:valAx>
        <c:axId val="33086772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r>
                  <a:rPr lang="en-US"/>
                  <a:t>Sales (unit millions)</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endParaRPr lang="en-US"/>
            </a:p>
          </c:txPr>
        </c:title>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crossAx val="3308693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b="1">
          <a:solidFill>
            <a:schemeClr val="tx1">
              <a:lumMod val="95000"/>
              <a:lumOff val="5000"/>
            </a:schemeClr>
          </a:solidFill>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'Sales Per Region'!$B$1</c:f>
              <c:strCache>
                <c:ptCount val="1"/>
                <c:pt idx="0">
                  <c:v>NA Sales</c:v>
                </c:pt>
              </c:strCache>
            </c:strRef>
          </c:tx>
          <c:spPr>
            <a:solidFill>
              <a:srgbClr val="C00000"/>
            </a:solidFill>
            <a:ln w="0">
              <a:noFill/>
            </a:ln>
            <a:effectLst/>
          </c:spPr>
          <c:invertIfNegative val="0"/>
          <c:cat>
            <c:numRef>
              <c:f>'Sales Per Region'!$A$29:$A$38</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'Sales Per Region'!$B$29:$B$38</c:f>
              <c:numCache>
                <c:formatCode>0.000</c:formatCode>
                <c:ptCount val="10"/>
                <c:pt idx="0">
                  <c:v>312.00999999999834</c:v>
                </c:pt>
                <c:pt idx="1">
                  <c:v>351.40999999999917</c:v>
                </c:pt>
                <c:pt idx="2">
                  <c:v>338.84999999999889</c:v>
                </c:pt>
                <c:pt idx="3">
                  <c:v>304.19</c:v>
                </c:pt>
                <c:pt idx="4">
                  <c:v>241.06000000000094</c:v>
                </c:pt>
                <c:pt idx="5">
                  <c:v>154.96000000000004</c:v>
                </c:pt>
                <c:pt idx="6">
                  <c:v>154.7700000000001</c:v>
                </c:pt>
                <c:pt idx="7">
                  <c:v>131.9700000000002</c:v>
                </c:pt>
                <c:pt idx="8">
                  <c:v>102.81999999999992</c:v>
                </c:pt>
                <c:pt idx="9">
                  <c:v>22.660000000000057</c:v>
                </c:pt>
              </c:numCache>
            </c:numRef>
          </c:val>
          <c:extLst>
            <c:ext xmlns:c16="http://schemas.microsoft.com/office/drawing/2014/chart" uri="{C3380CC4-5D6E-409C-BE32-E72D297353CC}">
              <c16:uniqueId val="{00000000-8627-4720-9384-44FBE48D48C5}"/>
            </c:ext>
          </c:extLst>
        </c:ser>
        <c:ser>
          <c:idx val="1"/>
          <c:order val="1"/>
          <c:tx>
            <c:strRef>
              <c:f>'Sales Per Region'!$C$1</c:f>
              <c:strCache>
                <c:ptCount val="1"/>
                <c:pt idx="0">
                  <c:v>EU Sales</c:v>
                </c:pt>
              </c:strCache>
            </c:strRef>
          </c:tx>
          <c:spPr>
            <a:solidFill>
              <a:schemeClr val="accent6">
                <a:lumMod val="75000"/>
              </a:schemeClr>
            </a:solidFill>
            <a:ln>
              <a:noFill/>
            </a:ln>
            <a:effectLst/>
          </c:spPr>
          <c:invertIfNegative val="0"/>
          <c:cat>
            <c:numRef>
              <c:f>'Sales Per Region'!$A$29:$A$38</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'Sales Per Region'!$C$29:$C$38</c:f>
              <c:numCache>
                <c:formatCode>0.000</c:formatCode>
                <c:ptCount val="10"/>
                <c:pt idx="0">
                  <c:v>160.49999999999972</c:v>
                </c:pt>
                <c:pt idx="1">
                  <c:v>184.39999999999981</c:v>
                </c:pt>
                <c:pt idx="2">
                  <c:v>191.58999999999983</c:v>
                </c:pt>
                <c:pt idx="3">
                  <c:v>176.73000000000016</c:v>
                </c:pt>
                <c:pt idx="4">
                  <c:v>167.44000000000025</c:v>
                </c:pt>
                <c:pt idx="5">
                  <c:v>118.78000000000002</c:v>
                </c:pt>
                <c:pt idx="6">
                  <c:v>125.77000000000004</c:v>
                </c:pt>
                <c:pt idx="7">
                  <c:v>125.65000000000011</c:v>
                </c:pt>
                <c:pt idx="8">
                  <c:v>97.710000000000022</c:v>
                </c:pt>
                <c:pt idx="9">
                  <c:v>26.760000000000062</c:v>
                </c:pt>
              </c:numCache>
            </c:numRef>
          </c:val>
          <c:extLst>
            <c:ext xmlns:c16="http://schemas.microsoft.com/office/drawing/2014/chart" uri="{C3380CC4-5D6E-409C-BE32-E72D297353CC}">
              <c16:uniqueId val="{00000001-8627-4720-9384-44FBE48D48C5}"/>
            </c:ext>
          </c:extLst>
        </c:ser>
        <c:ser>
          <c:idx val="2"/>
          <c:order val="2"/>
          <c:tx>
            <c:strRef>
              <c:f>'Sales Per Region'!$D$1</c:f>
              <c:strCache>
                <c:ptCount val="1"/>
                <c:pt idx="0">
                  <c:v>JP Sales</c:v>
                </c:pt>
              </c:strCache>
            </c:strRef>
          </c:tx>
          <c:spPr>
            <a:solidFill>
              <a:schemeClr val="accent1">
                <a:lumMod val="75000"/>
              </a:schemeClr>
            </a:solidFill>
            <a:ln>
              <a:noFill/>
            </a:ln>
            <a:effectLst/>
          </c:spPr>
          <c:invertIfNegative val="0"/>
          <c:cat>
            <c:numRef>
              <c:f>'Sales Per Region'!$A$29:$A$38</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'Sales Per Region'!$D$29:$D$38</c:f>
              <c:numCache>
                <c:formatCode>0.000</c:formatCode>
                <c:ptCount val="10"/>
                <c:pt idx="0">
                  <c:v>60.150000000000112</c:v>
                </c:pt>
                <c:pt idx="1">
                  <c:v>60.130000000000038</c:v>
                </c:pt>
                <c:pt idx="2">
                  <c:v>61.759999999999984</c:v>
                </c:pt>
                <c:pt idx="3">
                  <c:v>59.20000000000023</c:v>
                </c:pt>
                <c:pt idx="4">
                  <c:v>52.960000000000093</c:v>
                </c:pt>
                <c:pt idx="5">
                  <c:v>51.74000000000013</c:v>
                </c:pt>
                <c:pt idx="6">
                  <c:v>47.550000000000061</c:v>
                </c:pt>
                <c:pt idx="7">
                  <c:v>39.420000000000108</c:v>
                </c:pt>
                <c:pt idx="8">
                  <c:v>33.530000000000157</c:v>
                </c:pt>
                <c:pt idx="9">
                  <c:v>13.65999999999997</c:v>
                </c:pt>
              </c:numCache>
            </c:numRef>
          </c:val>
          <c:extLst>
            <c:ext xmlns:c16="http://schemas.microsoft.com/office/drawing/2014/chart" uri="{C3380CC4-5D6E-409C-BE32-E72D297353CC}">
              <c16:uniqueId val="{00000002-8627-4720-9384-44FBE48D48C5}"/>
            </c:ext>
          </c:extLst>
        </c:ser>
        <c:ser>
          <c:idx val="3"/>
          <c:order val="3"/>
          <c:tx>
            <c:strRef>
              <c:f>'Sales Per Region'!$E$1</c:f>
              <c:strCache>
                <c:ptCount val="1"/>
                <c:pt idx="0">
                  <c:v>Other Sales</c:v>
                </c:pt>
              </c:strCache>
            </c:strRef>
          </c:tx>
          <c:spPr>
            <a:solidFill>
              <a:schemeClr val="accent4"/>
            </a:solidFill>
            <a:ln>
              <a:noFill/>
            </a:ln>
            <a:effectLst/>
          </c:spPr>
          <c:invertIfNegative val="0"/>
          <c:cat>
            <c:numRef>
              <c:f>'Sales Per Region'!$A$29:$A$38</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'Sales Per Region'!$E$29:$E$38</c:f>
              <c:numCache>
                <c:formatCode>0.000</c:formatCode>
                <c:ptCount val="10"/>
                <c:pt idx="0">
                  <c:v>79.530000000000882</c:v>
                </c:pt>
                <c:pt idx="1">
                  <c:v>84.740000000001189</c:v>
                </c:pt>
                <c:pt idx="2">
                  <c:v>76.280000000001309</c:v>
                </c:pt>
                <c:pt idx="3">
                  <c:v>60.919999999999852</c:v>
                </c:pt>
                <c:pt idx="4">
                  <c:v>56.519999999999705</c:v>
                </c:pt>
                <c:pt idx="5">
                  <c:v>40.159999999999876</c:v>
                </c:pt>
                <c:pt idx="6">
                  <c:v>42.32999999999987</c:v>
                </c:pt>
                <c:pt idx="7">
                  <c:v>42.259999999999899</c:v>
                </c:pt>
                <c:pt idx="8">
                  <c:v>32.590000000000117</c:v>
                </c:pt>
                <c:pt idx="9">
                  <c:v>8.96999999999999</c:v>
                </c:pt>
              </c:numCache>
            </c:numRef>
          </c:val>
          <c:extLst>
            <c:ext xmlns:c16="http://schemas.microsoft.com/office/drawing/2014/chart" uri="{C3380CC4-5D6E-409C-BE32-E72D297353CC}">
              <c16:uniqueId val="{00000003-8627-4720-9384-44FBE48D48C5}"/>
            </c:ext>
          </c:extLst>
        </c:ser>
        <c:dLbls>
          <c:showLegendKey val="0"/>
          <c:showVal val="0"/>
          <c:showCatName val="0"/>
          <c:showSerName val="0"/>
          <c:showPercent val="0"/>
          <c:showBubbleSize val="0"/>
        </c:dLbls>
        <c:gapWidth val="219"/>
        <c:axId val="426444512"/>
        <c:axId val="426444928"/>
      </c:barChart>
      <c:lineChart>
        <c:grouping val="standard"/>
        <c:varyColors val="0"/>
        <c:ser>
          <c:idx val="4"/>
          <c:order val="4"/>
          <c:tx>
            <c:strRef>
              <c:f>'Sales Per Region'!$F$1</c:f>
              <c:strCache>
                <c:ptCount val="1"/>
                <c:pt idx="0">
                  <c:v>Global Sales</c:v>
                </c:pt>
              </c:strCache>
            </c:strRef>
          </c:tx>
          <c:spPr>
            <a:ln w="28575" cap="rnd">
              <a:solidFill>
                <a:schemeClr val="bg1">
                  <a:lumMod val="50000"/>
                </a:schemeClr>
              </a:solidFill>
              <a:round/>
            </a:ln>
            <a:effectLst/>
          </c:spPr>
          <c:marker>
            <c:symbol val="none"/>
          </c:marker>
          <c:cat>
            <c:numRef>
              <c:f>'Sales Per Region'!$A$29:$A$38</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'Sales Per Region'!$F$29:$F$38</c:f>
              <c:numCache>
                <c:formatCode>0.000</c:formatCode>
                <c:ptCount val="10"/>
                <c:pt idx="0">
                  <c:v>610.93999999999357</c:v>
                </c:pt>
                <c:pt idx="1">
                  <c:v>678.72999999999536</c:v>
                </c:pt>
                <c:pt idx="2">
                  <c:v>667.16999999999484</c:v>
                </c:pt>
                <c:pt idx="3">
                  <c:v>600.10999999999513</c:v>
                </c:pt>
                <c:pt idx="4">
                  <c:v>515.90999999999678</c:v>
                </c:pt>
                <c:pt idx="5">
                  <c:v>363.53999999999837</c:v>
                </c:pt>
                <c:pt idx="6">
                  <c:v>368.02999999999861</c:v>
                </c:pt>
                <c:pt idx="7">
                  <c:v>337.00999999999846</c:v>
                </c:pt>
                <c:pt idx="8">
                  <c:v>264.2499999999979</c:v>
                </c:pt>
                <c:pt idx="9">
                  <c:v>70.890000000000029</c:v>
                </c:pt>
              </c:numCache>
            </c:numRef>
          </c:val>
          <c:smooth val="0"/>
          <c:extLst>
            <c:ext xmlns:c16="http://schemas.microsoft.com/office/drawing/2014/chart" uri="{C3380CC4-5D6E-409C-BE32-E72D297353CC}">
              <c16:uniqueId val="{00000004-8627-4720-9384-44FBE48D48C5}"/>
            </c:ext>
          </c:extLst>
        </c:ser>
        <c:dLbls>
          <c:showLegendKey val="0"/>
          <c:showVal val="0"/>
          <c:showCatName val="0"/>
          <c:showSerName val="0"/>
          <c:showPercent val="0"/>
          <c:showBubbleSize val="0"/>
        </c:dLbls>
        <c:marker val="1"/>
        <c:smooth val="0"/>
        <c:axId val="426444512"/>
        <c:axId val="426444928"/>
      </c:lineChart>
      <c:catAx>
        <c:axId val="426444512"/>
        <c:scaling>
          <c:orientation val="minMax"/>
        </c:scaling>
        <c:delete val="0"/>
        <c:axPos val="b"/>
        <c:title>
          <c:tx>
            <c:rich>
              <a:bodyPr rot="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crossAx val="426444928"/>
        <c:crosses val="autoZero"/>
        <c:auto val="1"/>
        <c:lblAlgn val="ctr"/>
        <c:lblOffset val="100"/>
        <c:noMultiLvlLbl val="0"/>
      </c:catAx>
      <c:valAx>
        <c:axId val="42644492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r>
                  <a:rPr lang="en-US"/>
                  <a:t>Sales (unit millions)</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endParaRPr lang="en-US"/>
            </a:p>
          </c:txPr>
        </c:title>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crossAx val="4264445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b="1">
          <a:solidFill>
            <a:schemeClr val="tx1">
              <a:lumMod val="95000"/>
              <a:lumOff val="5000"/>
            </a:schemeClr>
          </a:solidFill>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1"/>
          <c:order val="0"/>
          <c:tx>
            <c:strRef>
              <c:f>'Proportion of Sales Per Region'!$B$1</c:f>
              <c:strCache>
                <c:ptCount val="1"/>
                <c:pt idx="0">
                  <c:v>NA Sales</c:v>
                </c:pt>
              </c:strCache>
            </c:strRef>
          </c:tx>
          <c:spPr>
            <a:ln w="28575" cap="rnd">
              <a:solidFill>
                <a:srgbClr val="C00000"/>
              </a:solidFill>
              <a:round/>
            </a:ln>
            <a:effectLst/>
          </c:spPr>
          <c:marker>
            <c:symbol val="none"/>
          </c:marker>
          <c:cat>
            <c:numRef>
              <c:f>'Proportion of Sales Per Region'!$A$2:$A$38</c:f>
              <c:numCache>
                <c:formatCode>General</c:formatCod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numCache>
            </c:numRef>
          </c:cat>
          <c:val>
            <c:numRef>
              <c:f>'Proportion of Sales Per Region'!$B$2:$B$38</c:f>
              <c:numCache>
                <c:formatCode>0.000</c:formatCode>
                <c:ptCount val="37"/>
                <c:pt idx="0">
                  <c:v>0.93057996485061545</c:v>
                </c:pt>
                <c:pt idx="1">
                  <c:v>0.93374336035784145</c:v>
                </c:pt>
                <c:pt idx="2">
                  <c:v>0.93277893277893309</c:v>
                </c:pt>
                <c:pt idx="3">
                  <c:v>0.46217986896962471</c:v>
                </c:pt>
                <c:pt idx="4">
                  <c:v>0.66084193804606817</c:v>
                </c:pt>
                <c:pt idx="5">
                  <c:v>0.625324434556915</c:v>
                </c:pt>
                <c:pt idx="6">
                  <c:v>0.33719989209603451</c:v>
                </c:pt>
                <c:pt idx="7">
                  <c:v>0.38914443422263129</c:v>
                </c:pt>
                <c:pt idx="8">
                  <c:v>0.50550614146548067</c:v>
                </c:pt>
                <c:pt idx="9">
                  <c:v>0.61470388019060584</c:v>
                </c:pt>
                <c:pt idx="10">
                  <c:v>0.51548896537760691</c:v>
                </c:pt>
                <c:pt idx="11">
                  <c:v>0.39590443686006821</c:v>
                </c:pt>
                <c:pt idx="12">
                  <c:v>0.44472163865546227</c:v>
                </c:pt>
                <c:pt idx="13">
                  <c:v>0.32883862548934323</c:v>
                </c:pt>
                <c:pt idx="14">
                  <c:v>0.35556397625363134</c:v>
                </c:pt>
                <c:pt idx="15">
                  <c:v>0.28169333787311357</c:v>
                </c:pt>
                <c:pt idx="16">
                  <c:v>0.43561024610748378</c:v>
                </c:pt>
                <c:pt idx="17">
                  <c:v>0.47143994427306202</c:v>
                </c:pt>
                <c:pt idx="18">
                  <c:v>0.5004873864389604</c:v>
                </c:pt>
                <c:pt idx="19">
                  <c:v>0.50169140764914222</c:v>
                </c:pt>
                <c:pt idx="20">
                  <c:v>0.46879341139114866</c:v>
                </c:pt>
                <c:pt idx="21">
                  <c:v>0.52495323154909435</c:v>
                </c:pt>
                <c:pt idx="22">
                  <c:v>0.54659688511327131</c:v>
                </c:pt>
                <c:pt idx="23">
                  <c:v>0.54098085790135886</c:v>
                </c:pt>
                <c:pt idx="24">
                  <c:v>0.53088245819119007</c:v>
                </c:pt>
                <c:pt idx="25">
                  <c:v>0.52743478260869947</c:v>
                </c:pt>
                <c:pt idx="26">
                  <c:v>0.50512574390478604</c:v>
                </c:pt>
                <c:pt idx="27">
                  <c:v>0.51070481553016933</c:v>
                </c:pt>
                <c:pt idx="28">
                  <c:v>0.51774637926716305</c:v>
                </c:pt>
                <c:pt idx="29">
                  <c:v>0.50789154188587837</c:v>
                </c:pt>
                <c:pt idx="30">
                  <c:v>0.50689040342604264</c:v>
                </c:pt>
                <c:pt idx="31">
                  <c:v>0.4672520400845156</c:v>
                </c:pt>
                <c:pt idx="32">
                  <c:v>0.42625295703361593</c:v>
                </c:pt>
                <c:pt idx="33">
                  <c:v>0.42053636931772054</c:v>
                </c:pt>
                <c:pt idx="34">
                  <c:v>0.39159075398356369</c:v>
                </c:pt>
                <c:pt idx="35">
                  <c:v>0.38910122989593471</c:v>
                </c:pt>
                <c:pt idx="36">
                  <c:v>0.31965016222316334</c:v>
                </c:pt>
              </c:numCache>
            </c:numRef>
          </c:val>
          <c:smooth val="0"/>
          <c:extLst>
            <c:ext xmlns:c16="http://schemas.microsoft.com/office/drawing/2014/chart" uri="{C3380CC4-5D6E-409C-BE32-E72D297353CC}">
              <c16:uniqueId val="{00000000-2279-4B10-AA43-3121B8B1DCBE}"/>
            </c:ext>
          </c:extLst>
        </c:ser>
        <c:ser>
          <c:idx val="2"/>
          <c:order val="1"/>
          <c:tx>
            <c:strRef>
              <c:f>'Proportion of Sales Per Region'!$C$1</c:f>
              <c:strCache>
                <c:ptCount val="1"/>
                <c:pt idx="0">
                  <c:v>EU Sales</c:v>
                </c:pt>
              </c:strCache>
            </c:strRef>
          </c:tx>
          <c:spPr>
            <a:ln w="28575" cap="rnd">
              <a:solidFill>
                <a:schemeClr val="accent6">
                  <a:lumMod val="75000"/>
                </a:schemeClr>
              </a:solidFill>
              <a:round/>
            </a:ln>
            <a:effectLst/>
          </c:spPr>
          <c:marker>
            <c:symbol val="none"/>
          </c:marker>
          <c:cat>
            <c:numRef>
              <c:f>'Proportion of Sales Per Region'!$A$2:$A$38</c:f>
              <c:numCache>
                <c:formatCode>General</c:formatCod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numCache>
            </c:numRef>
          </c:cat>
          <c:val>
            <c:numRef>
              <c:f>'Proportion of Sales Per Region'!$C$2:$C$38</c:f>
              <c:numCache>
                <c:formatCode>0.000</c:formatCode>
                <c:ptCount val="37"/>
                <c:pt idx="0">
                  <c:v>5.8875219683655555E-2</c:v>
                </c:pt>
                <c:pt idx="1">
                  <c:v>5.4794520547945209E-2</c:v>
                </c:pt>
                <c:pt idx="2">
                  <c:v>5.717255717255721E-2</c:v>
                </c:pt>
                <c:pt idx="3">
                  <c:v>4.7647409172126273E-2</c:v>
                </c:pt>
                <c:pt idx="4">
                  <c:v>4.1699761715647321E-2</c:v>
                </c:pt>
                <c:pt idx="5">
                  <c:v>8.7875417130144601E-2</c:v>
                </c:pt>
                <c:pt idx="6">
                  <c:v>7.6611815484219067E-2</c:v>
                </c:pt>
                <c:pt idx="7">
                  <c:v>6.4857405703771867E-2</c:v>
                </c:pt>
                <c:pt idx="8">
                  <c:v>0.13955950868276157</c:v>
                </c:pt>
                <c:pt idx="9">
                  <c:v>0.11490810074880871</c:v>
                </c:pt>
                <c:pt idx="10">
                  <c:v>0.15448471350475804</c:v>
                </c:pt>
                <c:pt idx="11">
                  <c:v>0.12255662426310887</c:v>
                </c:pt>
                <c:pt idx="12">
                  <c:v>0.1537552521008404</c:v>
                </c:pt>
                <c:pt idx="13">
                  <c:v>0.10113092648977816</c:v>
                </c:pt>
                <c:pt idx="14">
                  <c:v>0.18794998105342922</c:v>
                </c:pt>
                <c:pt idx="15">
                  <c:v>0.16910679832028142</c:v>
                </c:pt>
                <c:pt idx="16">
                  <c:v>0.23726770467101957</c:v>
                </c:pt>
                <c:pt idx="17">
                  <c:v>0.24042193253059982</c:v>
                </c:pt>
                <c:pt idx="18">
                  <c:v>0.26084922213124428</c:v>
                </c:pt>
                <c:pt idx="19">
                  <c:v>0.24941298205117995</c:v>
                </c:pt>
                <c:pt idx="20">
                  <c:v>0.26170867235562595</c:v>
                </c:pt>
                <c:pt idx="21">
                  <c:v>0.28631343914066776</c:v>
                </c:pt>
                <c:pt idx="22">
                  <c:v>0.27745752427184667</c:v>
                </c:pt>
                <c:pt idx="23">
                  <c:v>0.29009361464300853</c:v>
                </c:pt>
                <c:pt idx="24">
                  <c:v>0.25598205978481453</c:v>
                </c:pt>
                <c:pt idx="25">
                  <c:v>0.26517391304348054</c:v>
                </c:pt>
                <c:pt idx="26">
                  <c:v>0.2481090420426223</c:v>
                </c:pt>
                <c:pt idx="27">
                  <c:v>0.26270992241464203</c:v>
                </c:pt>
                <c:pt idx="28">
                  <c:v>0.27168388018799977</c:v>
                </c:pt>
                <c:pt idx="29">
                  <c:v>0.28716818801804833</c:v>
                </c:pt>
                <c:pt idx="30">
                  <c:v>0.29449600906500739</c:v>
                </c:pt>
                <c:pt idx="31">
                  <c:v>0.32455273206567287</c:v>
                </c:pt>
                <c:pt idx="32">
                  <c:v>0.326731583869727</c:v>
                </c:pt>
                <c:pt idx="33">
                  <c:v>0.34173844523544417</c:v>
                </c:pt>
                <c:pt idx="34">
                  <c:v>0.37283760125812493</c:v>
                </c:pt>
                <c:pt idx="35">
                  <c:v>0.36976348155156402</c:v>
                </c:pt>
                <c:pt idx="36">
                  <c:v>0.37748624629708072</c:v>
                </c:pt>
              </c:numCache>
            </c:numRef>
          </c:val>
          <c:smooth val="0"/>
          <c:extLst>
            <c:ext xmlns:c16="http://schemas.microsoft.com/office/drawing/2014/chart" uri="{C3380CC4-5D6E-409C-BE32-E72D297353CC}">
              <c16:uniqueId val="{00000001-2279-4B10-AA43-3121B8B1DCBE}"/>
            </c:ext>
          </c:extLst>
        </c:ser>
        <c:ser>
          <c:idx val="3"/>
          <c:order val="2"/>
          <c:tx>
            <c:strRef>
              <c:f>'Proportion of Sales Per Region'!$D$1</c:f>
              <c:strCache>
                <c:ptCount val="1"/>
                <c:pt idx="0">
                  <c:v>JP Sales</c:v>
                </c:pt>
              </c:strCache>
            </c:strRef>
          </c:tx>
          <c:spPr>
            <a:ln w="28575" cap="rnd">
              <a:solidFill>
                <a:schemeClr val="accent1">
                  <a:lumMod val="75000"/>
                </a:schemeClr>
              </a:solidFill>
              <a:round/>
            </a:ln>
            <a:effectLst/>
          </c:spPr>
          <c:marker>
            <c:symbol val="none"/>
          </c:marker>
          <c:cat>
            <c:numRef>
              <c:f>'Proportion of Sales Per Region'!$A$2:$A$38</c:f>
              <c:numCache>
                <c:formatCode>General</c:formatCod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numCache>
            </c:numRef>
          </c:cat>
          <c:val>
            <c:numRef>
              <c:f>'Proportion of Sales Per Region'!$D$2:$D$38</c:f>
              <c:numCache>
                <c:formatCode>0.000</c:formatCode>
                <c:ptCount val="37"/>
                <c:pt idx="0">
                  <c:v>0</c:v>
                </c:pt>
                <c:pt idx="1">
                  <c:v>0</c:v>
                </c:pt>
                <c:pt idx="2">
                  <c:v>0</c:v>
                </c:pt>
                <c:pt idx="3">
                  <c:v>0.48243001786777834</c:v>
                </c:pt>
                <c:pt idx="4">
                  <c:v>0.28335980937251776</c:v>
                </c:pt>
                <c:pt idx="5">
                  <c:v>0.26992955135335556</c:v>
                </c:pt>
                <c:pt idx="6">
                  <c:v>0.53439438899379543</c:v>
                </c:pt>
                <c:pt idx="7">
                  <c:v>0.5349586016559339</c:v>
                </c:pt>
                <c:pt idx="8">
                  <c:v>0.33375688267683179</c:v>
                </c:pt>
                <c:pt idx="9">
                  <c:v>0.24996596324029954</c:v>
                </c:pt>
                <c:pt idx="10">
                  <c:v>0.30127556185462656</c:v>
                </c:pt>
                <c:pt idx="11">
                  <c:v>0.45857896369841761</c:v>
                </c:pt>
                <c:pt idx="12">
                  <c:v>0.37959558823529421</c:v>
                </c:pt>
                <c:pt idx="13">
                  <c:v>0.55089169204001764</c:v>
                </c:pt>
                <c:pt idx="14">
                  <c:v>0.42932929139825693</c:v>
                </c:pt>
                <c:pt idx="15">
                  <c:v>0.51923731699012665</c:v>
                </c:pt>
                <c:pt idx="16">
                  <c:v>0.28849824208940222</c:v>
                </c:pt>
                <c:pt idx="17">
                  <c:v>0.24315852323614259</c:v>
                </c:pt>
                <c:pt idx="18">
                  <c:v>0.19511053924435634</c:v>
                </c:pt>
                <c:pt idx="19">
                  <c:v>0.20830182672026093</c:v>
                </c:pt>
                <c:pt idx="20">
                  <c:v>0.21219487993649533</c:v>
                </c:pt>
                <c:pt idx="21">
                  <c:v>0.12011948584877226</c:v>
                </c:pt>
                <c:pt idx="22">
                  <c:v>0.10558252427184517</c:v>
                </c:pt>
                <c:pt idx="23">
                  <c:v>9.5570769875646597E-2</c:v>
                </c:pt>
                <c:pt idx="24">
                  <c:v>9.9243743588520492E-2</c:v>
                </c:pt>
                <c:pt idx="25">
                  <c:v>0.11800000000000063</c:v>
                </c:pt>
                <c:pt idx="26">
                  <c:v>0.14127471683624712</c:v>
                </c:pt>
                <c:pt idx="27">
                  <c:v>9.8454840082497039E-2</c:v>
                </c:pt>
                <c:pt idx="28">
                  <c:v>8.8591929043950399E-2</c:v>
                </c:pt>
                <c:pt idx="29">
                  <c:v>9.2570109567277403E-2</c:v>
                </c:pt>
                <c:pt idx="30">
                  <c:v>9.8648581093467386E-2</c:v>
                </c:pt>
                <c:pt idx="31">
                  <c:v>0.10265356360605614</c:v>
                </c:pt>
                <c:pt idx="32">
                  <c:v>0.1423227155196137</c:v>
                </c:pt>
                <c:pt idx="33">
                  <c:v>0.12920142379697372</c:v>
                </c:pt>
                <c:pt idx="34">
                  <c:v>0.1169698228539221</c:v>
                </c:pt>
                <c:pt idx="35">
                  <c:v>0.12688741721854466</c:v>
                </c:pt>
                <c:pt idx="36">
                  <c:v>0.19269290449992896</c:v>
                </c:pt>
              </c:numCache>
            </c:numRef>
          </c:val>
          <c:smooth val="0"/>
          <c:extLst>
            <c:ext xmlns:c16="http://schemas.microsoft.com/office/drawing/2014/chart" uri="{C3380CC4-5D6E-409C-BE32-E72D297353CC}">
              <c16:uniqueId val="{00000002-2279-4B10-AA43-3121B8B1DCBE}"/>
            </c:ext>
          </c:extLst>
        </c:ser>
        <c:dLbls>
          <c:showLegendKey val="0"/>
          <c:showVal val="0"/>
          <c:showCatName val="0"/>
          <c:showSerName val="0"/>
          <c:showPercent val="0"/>
          <c:showBubbleSize val="0"/>
        </c:dLbls>
        <c:smooth val="0"/>
        <c:axId val="1137167648"/>
        <c:axId val="1137172640"/>
      </c:lineChart>
      <c:catAx>
        <c:axId val="1137167648"/>
        <c:scaling>
          <c:orientation val="minMax"/>
        </c:scaling>
        <c:delete val="0"/>
        <c:axPos val="b"/>
        <c:title>
          <c:tx>
            <c:rich>
              <a:bodyPr rot="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crossAx val="1137172640"/>
        <c:crosses val="autoZero"/>
        <c:auto val="1"/>
        <c:lblAlgn val="ctr"/>
        <c:lblOffset val="100"/>
        <c:noMultiLvlLbl val="0"/>
      </c:catAx>
      <c:valAx>
        <c:axId val="11371726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r>
                  <a:rPr lang="en-US"/>
                  <a:t>Proportion of Sales</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endParaRPr lang="en-US"/>
            </a:p>
          </c:txPr>
        </c:title>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crossAx val="11371676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1">
          <a:solidFill>
            <a:schemeClr val="tx1">
              <a:lumMod val="95000"/>
              <a:lumOff val="5000"/>
            </a:schemeClr>
          </a:solidFill>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'Proportion of Sales Per Region'!$B$1</c:f>
              <c:strCache>
                <c:ptCount val="1"/>
                <c:pt idx="0">
                  <c:v>NA Sales</c:v>
                </c:pt>
              </c:strCache>
            </c:strRef>
          </c:tx>
          <c:spPr>
            <a:solidFill>
              <a:srgbClr val="C00000"/>
            </a:solidFill>
            <a:ln>
              <a:noFill/>
            </a:ln>
            <a:effectLst/>
          </c:spPr>
          <c:invertIfNegative val="0"/>
          <c:cat>
            <c:numRef>
              <c:f>'Proportion of Sales Per Region'!$A$29:$A$38</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'Proportion of Sales Per Region'!$B$29:$B$38</c:f>
              <c:numCache>
                <c:formatCode>0.000</c:formatCode>
                <c:ptCount val="10"/>
                <c:pt idx="0">
                  <c:v>0.51070481553016933</c:v>
                </c:pt>
                <c:pt idx="1">
                  <c:v>0.51774637926716305</c:v>
                </c:pt>
                <c:pt idx="2">
                  <c:v>0.50789154188587837</c:v>
                </c:pt>
                <c:pt idx="3">
                  <c:v>0.50689040342604264</c:v>
                </c:pt>
                <c:pt idx="4">
                  <c:v>0.4672520400845156</c:v>
                </c:pt>
                <c:pt idx="5">
                  <c:v>0.42625295703361593</c:v>
                </c:pt>
                <c:pt idx="6">
                  <c:v>0.42053636931772054</c:v>
                </c:pt>
                <c:pt idx="7">
                  <c:v>0.39159075398356369</c:v>
                </c:pt>
                <c:pt idx="8">
                  <c:v>0.38910122989593471</c:v>
                </c:pt>
                <c:pt idx="9">
                  <c:v>0.31965016222316334</c:v>
                </c:pt>
              </c:numCache>
            </c:numRef>
          </c:val>
          <c:extLst>
            <c:ext xmlns:c16="http://schemas.microsoft.com/office/drawing/2014/chart" uri="{C3380CC4-5D6E-409C-BE32-E72D297353CC}">
              <c16:uniqueId val="{00000000-26EC-42FB-9079-A7B5ED1CAEBE}"/>
            </c:ext>
          </c:extLst>
        </c:ser>
        <c:ser>
          <c:idx val="1"/>
          <c:order val="1"/>
          <c:tx>
            <c:strRef>
              <c:f>'Proportion of Sales Per Region'!$C$1</c:f>
              <c:strCache>
                <c:ptCount val="1"/>
                <c:pt idx="0">
                  <c:v>EU Sales</c:v>
                </c:pt>
              </c:strCache>
            </c:strRef>
          </c:tx>
          <c:spPr>
            <a:solidFill>
              <a:schemeClr val="accent6">
                <a:lumMod val="75000"/>
              </a:schemeClr>
            </a:solidFill>
            <a:ln>
              <a:noFill/>
            </a:ln>
            <a:effectLst/>
          </c:spPr>
          <c:invertIfNegative val="0"/>
          <c:cat>
            <c:numRef>
              <c:f>'Proportion of Sales Per Region'!$A$29:$A$38</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'Proportion of Sales Per Region'!$C$29:$C$38</c:f>
              <c:numCache>
                <c:formatCode>0.000</c:formatCode>
                <c:ptCount val="10"/>
                <c:pt idx="0">
                  <c:v>0.26270992241464203</c:v>
                </c:pt>
                <c:pt idx="1">
                  <c:v>0.27168388018799977</c:v>
                </c:pt>
                <c:pt idx="2">
                  <c:v>0.28716818801804833</c:v>
                </c:pt>
                <c:pt idx="3">
                  <c:v>0.29449600906500739</c:v>
                </c:pt>
                <c:pt idx="4">
                  <c:v>0.32455273206567287</c:v>
                </c:pt>
                <c:pt idx="5">
                  <c:v>0.326731583869727</c:v>
                </c:pt>
                <c:pt idx="6">
                  <c:v>0.34173844523544417</c:v>
                </c:pt>
                <c:pt idx="7">
                  <c:v>0.37283760125812493</c:v>
                </c:pt>
                <c:pt idx="8">
                  <c:v>0.36976348155156402</c:v>
                </c:pt>
                <c:pt idx="9">
                  <c:v>0.37748624629708072</c:v>
                </c:pt>
              </c:numCache>
            </c:numRef>
          </c:val>
          <c:extLst>
            <c:ext xmlns:c16="http://schemas.microsoft.com/office/drawing/2014/chart" uri="{C3380CC4-5D6E-409C-BE32-E72D297353CC}">
              <c16:uniqueId val="{00000001-26EC-42FB-9079-A7B5ED1CAEBE}"/>
            </c:ext>
          </c:extLst>
        </c:ser>
        <c:ser>
          <c:idx val="2"/>
          <c:order val="2"/>
          <c:tx>
            <c:strRef>
              <c:f>'Proportion of Sales Per Region'!$D$1</c:f>
              <c:strCache>
                <c:ptCount val="1"/>
                <c:pt idx="0">
                  <c:v>JP Sales</c:v>
                </c:pt>
              </c:strCache>
            </c:strRef>
          </c:tx>
          <c:spPr>
            <a:solidFill>
              <a:schemeClr val="accent1">
                <a:lumMod val="75000"/>
              </a:schemeClr>
            </a:solidFill>
            <a:ln>
              <a:noFill/>
            </a:ln>
            <a:effectLst/>
          </c:spPr>
          <c:invertIfNegative val="0"/>
          <c:cat>
            <c:numRef>
              <c:f>'Proportion of Sales Per Region'!$A$29:$A$38</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'Proportion of Sales Per Region'!$D$29:$D$38</c:f>
              <c:numCache>
                <c:formatCode>0.000</c:formatCode>
                <c:ptCount val="10"/>
                <c:pt idx="0">
                  <c:v>9.8454840082497039E-2</c:v>
                </c:pt>
                <c:pt idx="1">
                  <c:v>8.8591929043950399E-2</c:v>
                </c:pt>
                <c:pt idx="2">
                  <c:v>9.2570109567277403E-2</c:v>
                </c:pt>
                <c:pt idx="3">
                  <c:v>9.8648581093467386E-2</c:v>
                </c:pt>
                <c:pt idx="4">
                  <c:v>0.10265356360605614</c:v>
                </c:pt>
                <c:pt idx="5">
                  <c:v>0.1423227155196137</c:v>
                </c:pt>
                <c:pt idx="6">
                  <c:v>0.12920142379697372</c:v>
                </c:pt>
                <c:pt idx="7">
                  <c:v>0.1169698228539221</c:v>
                </c:pt>
                <c:pt idx="8">
                  <c:v>0.12688741721854466</c:v>
                </c:pt>
                <c:pt idx="9">
                  <c:v>0.19269290449992896</c:v>
                </c:pt>
              </c:numCache>
            </c:numRef>
          </c:val>
          <c:extLst>
            <c:ext xmlns:c16="http://schemas.microsoft.com/office/drawing/2014/chart" uri="{C3380CC4-5D6E-409C-BE32-E72D297353CC}">
              <c16:uniqueId val="{00000002-26EC-42FB-9079-A7B5ED1CAEBE}"/>
            </c:ext>
          </c:extLst>
        </c:ser>
        <c:dLbls>
          <c:showLegendKey val="0"/>
          <c:showVal val="0"/>
          <c:showCatName val="0"/>
          <c:showSerName val="0"/>
          <c:showPercent val="0"/>
          <c:showBubbleSize val="0"/>
        </c:dLbls>
        <c:gapWidth val="219"/>
        <c:overlap val="-27"/>
        <c:axId val="663251744"/>
        <c:axId val="663253824"/>
      </c:barChart>
      <c:catAx>
        <c:axId val="663251744"/>
        <c:scaling>
          <c:orientation val="minMax"/>
        </c:scaling>
        <c:delete val="0"/>
        <c:axPos val="b"/>
        <c:title>
          <c:tx>
            <c:rich>
              <a:bodyPr rot="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crossAx val="663253824"/>
        <c:crosses val="autoZero"/>
        <c:auto val="1"/>
        <c:lblAlgn val="ctr"/>
        <c:lblOffset val="100"/>
        <c:noMultiLvlLbl val="0"/>
      </c:catAx>
      <c:valAx>
        <c:axId val="66325382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r>
                  <a:rPr lang="en-US"/>
                  <a:t>Proportion of Sales</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endParaRPr lang="en-US"/>
            </a:p>
          </c:txPr>
        </c:title>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crossAx val="6632517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b="1">
          <a:solidFill>
            <a:schemeClr val="tx1">
              <a:lumMod val="95000"/>
              <a:lumOff val="5000"/>
            </a:schemeClr>
          </a:solidFill>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spc="0" baseline="0">
                <a:solidFill>
                  <a:schemeClr val="tx1">
                    <a:lumMod val="95000"/>
                    <a:lumOff val="5000"/>
                  </a:schemeClr>
                </a:solidFill>
                <a:latin typeface="+mn-lt"/>
                <a:ea typeface="+mn-ea"/>
                <a:cs typeface="+mn-cs"/>
              </a:defRPr>
            </a:pPr>
            <a:r>
              <a:rPr lang="en-US"/>
              <a:t>EU Proportion of Global Sales by Genre</a:t>
            </a:r>
          </a:p>
          <a:p>
            <a:pPr>
              <a:defRPr/>
            </a:pPr>
            <a:r>
              <a:rPr lang="en-US"/>
              <a:t>Past 10 Years</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95000"/>
                  <a:lumOff val="5000"/>
                </a:schemeClr>
              </a:solidFill>
              <a:latin typeface="+mn-lt"/>
              <a:ea typeface="+mn-ea"/>
              <a:cs typeface="+mn-cs"/>
            </a:defRPr>
          </a:pPr>
          <a:endParaRPr lang="en-US"/>
        </a:p>
      </c:txPr>
    </c:title>
    <c:autoTitleDeleted val="0"/>
    <c:plotArea>
      <c:layout/>
      <c:lineChart>
        <c:grouping val="standard"/>
        <c:varyColors val="0"/>
        <c:ser>
          <c:idx val="0"/>
          <c:order val="0"/>
          <c:tx>
            <c:strRef>
              <c:f>'EU-prop, Genre'!$B$4</c:f>
              <c:strCache>
                <c:ptCount val="1"/>
                <c:pt idx="0">
                  <c:v>Action</c:v>
                </c:pt>
              </c:strCache>
            </c:strRef>
          </c:tx>
          <c:spPr>
            <a:ln w="12700" cap="rnd">
              <a:solidFill>
                <a:schemeClr val="accent1"/>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Genre'!$B$32:$B$41</c:f>
              <c:numCache>
                <c:formatCode>0.00</c:formatCode>
                <c:ptCount val="10"/>
                <c:pt idx="0">
                  <c:v>0.242816901408451</c:v>
                </c:pt>
                <c:pt idx="1">
                  <c:v>0.289537356111152</c:v>
                </c:pt>
                <c:pt idx="2">
                  <c:v>0.28128587830080376</c:v>
                </c:pt>
                <c:pt idx="3">
                  <c:v>0.30389323359401615</c:v>
                </c:pt>
                <c:pt idx="4">
                  <c:v>0.3449899125756557</c:v>
                </c:pt>
                <c:pt idx="5">
                  <c:v>0.35054080629301948</c:v>
                </c:pt>
                <c:pt idx="6">
                  <c:v>0.36104456157163428</c:v>
                </c:pt>
                <c:pt idx="7">
                  <c:v>0.40880630175722066</c:v>
                </c:pt>
                <c:pt idx="8">
                  <c:v>0.34865629420084937</c:v>
                </c:pt>
                <c:pt idx="9">
                  <c:v>0.31943746860873878</c:v>
                </c:pt>
              </c:numCache>
            </c:numRef>
          </c:val>
          <c:smooth val="0"/>
          <c:extLst>
            <c:ext xmlns:c16="http://schemas.microsoft.com/office/drawing/2014/chart" uri="{C3380CC4-5D6E-409C-BE32-E72D297353CC}">
              <c16:uniqueId val="{00000000-F3C2-4AEE-8D4B-82ABB4F3371A}"/>
            </c:ext>
          </c:extLst>
        </c:ser>
        <c:ser>
          <c:idx val="1"/>
          <c:order val="1"/>
          <c:tx>
            <c:strRef>
              <c:f>'EU-prop, Genre'!$C$4</c:f>
              <c:strCache>
                <c:ptCount val="1"/>
                <c:pt idx="0">
                  <c:v>Adventure</c:v>
                </c:pt>
              </c:strCache>
            </c:strRef>
          </c:tx>
          <c:spPr>
            <a:ln w="12700" cap="rnd">
              <a:solidFill>
                <a:schemeClr val="accent2"/>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Genre'!$C$32:$C$41</c:f>
              <c:numCache>
                <c:formatCode>0.00</c:formatCode>
                <c:ptCount val="10"/>
                <c:pt idx="0">
                  <c:v>0.22899505766062558</c:v>
                </c:pt>
                <c:pt idx="1">
                  <c:v>0.226156941649899</c:v>
                </c:pt>
                <c:pt idx="2">
                  <c:v>0.2705596107055957</c:v>
                </c:pt>
                <c:pt idx="3">
                  <c:v>0.32285890326555777</c:v>
                </c:pt>
                <c:pt idx="4">
                  <c:v>0.29496855345911976</c:v>
                </c:pt>
                <c:pt idx="5">
                  <c:v>0.21869782971619375</c:v>
                </c:pt>
                <c:pt idx="6">
                  <c:v>0.2970903522205211</c:v>
                </c:pt>
                <c:pt idx="7">
                  <c:v>0.35049833887043241</c:v>
                </c:pt>
                <c:pt idx="8">
                  <c:v>0.43112244897959195</c:v>
                </c:pt>
                <c:pt idx="9">
                  <c:v>0.22033898305084745</c:v>
                </c:pt>
              </c:numCache>
            </c:numRef>
          </c:val>
          <c:smooth val="0"/>
          <c:extLst>
            <c:ext xmlns:c16="http://schemas.microsoft.com/office/drawing/2014/chart" uri="{C3380CC4-5D6E-409C-BE32-E72D297353CC}">
              <c16:uniqueId val="{00000001-F3C2-4AEE-8D4B-82ABB4F3371A}"/>
            </c:ext>
          </c:extLst>
        </c:ser>
        <c:ser>
          <c:idx val="2"/>
          <c:order val="2"/>
          <c:tx>
            <c:strRef>
              <c:f>'EU-prop, Genre'!$D$4</c:f>
              <c:strCache>
                <c:ptCount val="1"/>
                <c:pt idx="0">
                  <c:v>Fighting</c:v>
                </c:pt>
              </c:strCache>
            </c:strRef>
          </c:tx>
          <c:spPr>
            <a:ln w="12700" cap="rnd">
              <a:solidFill>
                <a:schemeClr val="accent3"/>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Genre'!$D$32:$D$41</c:f>
              <c:numCache>
                <c:formatCode>0.00</c:formatCode>
                <c:ptCount val="10"/>
                <c:pt idx="0">
                  <c:v>0.19704713231118684</c:v>
                </c:pt>
                <c:pt idx="1">
                  <c:v>0.20265686828716786</c:v>
                </c:pt>
                <c:pt idx="2">
                  <c:v>0.23608087091757385</c:v>
                </c:pt>
                <c:pt idx="3">
                  <c:v>0.28341168569509734</c:v>
                </c:pt>
                <c:pt idx="4">
                  <c:v>0.24999999999999997</c:v>
                </c:pt>
                <c:pt idx="5">
                  <c:v>0.25552050473186116</c:v>
                </c:pt>
                <c:pt idx="6">
                  <c:v>0.27045769764216371</c:v>
                </c:pt>
                <c:pt idx="7">
                  <c:v>0.19009287925696591</c:v>
                </c:pt>
                <c:pt idx="8">
                  <c:v>0.30591259640102825</c:v>
                </c:pt>
                <c:pt idx="9">
                  <c:v>0.29792746113989649</c:v>
                </c:pt>
              </c:numCache>
            </c:numRef>
          </c:val>
          <c:smooth val="0"/>
          <c:extLst>
            <c:ext xmlns:c16="http://schemas.microsoft.com/office/drawing/2014/chart" uri="{C3380CC4-5D6E-409C-BE32-E72D297353CC}">
              <c16:uniqueId val="{00000002-F3C2-4AEE-8D4B-82ABB4F3371A}"/>
            </c:ext>
          </c:extLst>
        </c:ser>
        <c:ser>
          <c:idx val="3"/>
          <c:order val="3"/>
          <c:tx>
            <c:strRef>
              <c:f>'EU-prop, Genre'!$E$4</c:f>
              <c:strCache>
                <c:ptCount val="1"/>
                <c:pt idx="0">
                  <c:v>Misc</c:v>
                </c:pt>
              </c:strCache>
            </c:strRef>
          </c:tx>
          <c:spPr>
            <a:ln w="12700" cap="rnd">
              <a:solidFill>
                <a:schemeClr val="accent4"/>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Genre'!$E$32:$E$41</c:f>
              <c:numCache>
                <c:formatCode>0.00</c:formatCode>
                <c:ptCount val="10"/>
                <c:pt idx="0">
                  <c:v>0.22726780101874941</c:v>
                </c:pt>
                <c:pt idx="1">
                  <c:v>0.24175571641962565</c:v>
                </c:pt>
                <c:pt idx="2">
                  <c:v>0.26826098258383174</c:v>
                </c:pt>
                <c:pt idx="3">
                  <c:v>0.27988849886434047</c:v>
                </c:pt>
                <c:pt idx="4">
                  <c:v>0.25106990014265285</c:v>
                </c:pt>
                <c:pt idx="5">
                  <c:v>0.28926701570680607</c:v>
                </c:pt>
                <c:pt idx="6">
                  <c:v>0.29239766081871349</c:v>
                </c:pt>
                <c:pt idx="7">
                  <c:v>0.37457770270270235</c:v>
                </c:pt>
                <c:pt idx="8">
                  <c:v>0.3173652694610779</c:v>
                </c:pt>
                <c:pt idx="9">
                  <c:v>7.69230769230769E-2</c:v>
                </c:pt>
              </c:numCache>
            </c:numRef>
          </c:val>
          <c:smooth val="0"/>
          <c:extLst>
            <c:ext xmlns:c16="http://schemas.microsoft.com/office/drawing/2014/chart" uri="{C3380CC4-5D6E-409C-BE32-E72D297353CC}">
              <c16:uniqueId val="{00000003-F3C2-4AEE-8D4B-82ABB4F3371A}"/>
            </c:ext>
          </c:extLst>
        </c:ser>
        <c:ser>
          <c:idx val="4"/>
          <c:order val="4"/>
          <c:tx>
            <c:strRef>
              <c:f>'EU-prop, Genre'!$F$4</c:f>
              <c:strCache>
                <c:ptCount val="1"/>
                <c:pt idx="0">
                  <c:v>Platform</c:v>
                </c:pt>
              </c:strCache>
            </c:strRef>
          </c:tx>
          <c:spPr>
            <a:ln w="12700" cap="rnd">
              <a:solidFill>
                <a:schemeClr val="accent5"/>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Genre'!$F$32:$F$41</c:f>
              <c:numCache>
                <c:formatCode>0.00</c:formatCode>
                <c:ptCount val="10"/>
                <c:pt idx="0">
                  <c:v>0.27451531329024981</c:v>
                </c:pt>
                <c:pt idx="1">
                  <c:v>0.30196078431372536</c:v>
                </c:pt>
                <c:pt idx="2">
                  <c:v>0.28182039425651001</c:v>
                </c:pt>
                <c:pt idx="3">
                  <c:v>0.26802507836990591</c:v>
                </c:pt>
                <c:pt idx="4">
                  <c:v>0.3151903237282106</c:v>
                </c:pt>
                <c:pt idx="5">
                  <c:v>0.31698113207547168</c:v>
                </c:pt>
                <c:pt idx="6">
                  <c:v>0.3618630573248407</c:v>
                </c:pt>
                <c:pt idx="7">
                  <c:v>0.4083239595050619</c:v>
                </c:pt>
                <c:pt idx="8">
                  <c:v>0.29917355371900817</c:v>
                </c:pt>
                <c:pt idx="9">
                  <c:v>0.42028985507246386</c:v>
                </c:pt>
              </c:numCache>
            </c:numRef>
          </c:val>
          <c:smooth val="0"/>
          <c:extLst>
            <c:ext xmlns:c16="http://schemas.microsoft.com/office/drawing/2014/chart" uri="{C3380CC4-5D6E-409C-BE32-E72D297353CC}">
              <c16:uniqueId val="{00000004-F3C2-4AEE-8D4B-82ABB4F3371A}"/>
            </c:ext>
          </c:extLst>
        </c:ser>
        <c:ser>
          <c:idx val="5"/>
          <c:order val="5"/>
          <c:tx>
            <c:strRef>
              <c:f>'EU-prop, Genre'!$G$4</c:f>
              <c:strCache>
                <c:ptCount val="1"/>
                <c:pt idx="0">
                  <c:v>Puzzle</c:v>
                </c:pt>
              </c:strCache>
            </c:strRef>
          </c:tx>
          <c:spPr>
            <a:ln w="12700" cap="rnd">
              <a:solidFill>
                <a:schemeClr val="accent6"/>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Genre'!$G$32:$G$41</c:f>
              <c:numCache>
                <c:formatCode>0.00</c:formatCode>
                <c:ptCount val="10"/>
                <c:pt idx="0">
                  <c:v>0.36666666666666653</c:v>
                </c:pt>
                <c:pt idx="1">
                  <c:v>0.32905708787684407</c:v>
                </c:pt>
                <c:pt idx="2">
                  <c:v>0.27769571639586382</c:v>
                </c:pt>
                <c:pt idx="3">
                  <c:v>0.28622540250447237</c:v>
                </c:pt>
                <c:pt idx="4">
                  <c:v>0.42857142857142877</c:v>
                </c:pt>
                <c:pt idx="5">
                  <c:v>0.23863636363636359</c:v>
                </c:pt>
                <c:pt idx="6">
                  <c:v>0.48484848484848486</c:v>
                </c:pt>
                <c:pt idx="7">
                  <c:v>0.2533333333333333</c:v>
                </c:pt>
                <c:pt idx="8">
                  <c:v>0.15714285714285711</c:v>
                </c:pt>
                <c:pt idx="9">
                  <c:v>0</c:v>
                </c:pt>
              </c:numCache>
            </c:numRef>
          </c:val>
          <c:smooth val="0"/>
          <c:extLst>
            <c:ext xmlns:c16="http://schemas.microsoft.com/office/drawing/2014/chart" uri="{C3380CC4-5D6E-409C-BE32-E72D297353CC}">
              <c16:uniqueId val="{00000005-F3C2-4AEE-8D4B-82ABB4F3371A}"/>
            </c:ext>
          </c:extLst>
        </c:ser>
        <c:ser>
          <c:idx val="6"/>
          <c:order val="6"/>
          <c:tx>
            <c:strRef>
              <c:f>'EU-prop, Genre'!$H$4</c:f>
              <c:strCache>
                <c:ptCount val="1"/>
                <c:pt idx="0">
                  <c:v>Racing</c:v>
                </c:pt>
              </c:strCache>
            </c:strRef>
          </c:tx>
          <c:spPr>
            <a:ln w="12700" cap="rnd">
              <a:solidFill>
                <a:schemeClr val="accent1">
                  <a:lumMod val="60000"/>
                </a:schemeClr>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Genre'!$H$32:$H$41</c:f>
              <c:numCache>
                <c:formatCode>0.00</c:formatCode>
                <c:ptCount val="10"/>
                <c:pt idx="0">
                  <c:v>0.3362267041102881</c:v>
                </c:pt>
                <c:pt idx="1">
                  <c:v>0.34418341352957837</c:v>
                </c:pt>
                <c:pt idx="2">
                  <c:v>0.38344545188651608</c:v>
                </c:pt>
                <c:pt idx="3">
                  <c:v>0.4156885198969365</c:v>
                </c:pt>
                <c:pt idx="4">
                  <c:v>0.38617537846329597</c:v>
                </c:pt>
                <c:pt idx="5">
                  <c:v>0.52420470262793906</c:v>
                </c:pt>
                <c:pt idx="6">
                  <c:v>0.48466257668711654</c:v>
                </c:pt>
                <c:pt idx="7">
                  <c:v>0.461354104254044</c:v>
                </c:pt>
                <c:pt idx="8">
                  <c:v>0.5984848484848484</c:v>
                </c:pt>
                <c:pt idx="9">
                  <c:v>0.69512195121951215</c:v>
                </c:pt>
              </c:numCache>
            </c:numRef>
          </c:val>
          <c:smooth val="0"/>
          <c:extLst>
            <c:ext xmlns:c16="http://schemas.microsoft.com/office/drawing/2014/chart" uri="{C3380CC4-5D6E-409C-BE32-E72D297353CC}">
              <c16:uniqueId val="{00000006-F3C2-4AEE-8D4B-82ABB4F3371A}"/>
            </c:ext>
          </c:extLst>
        </c:ser>
        <c:ser>
          <c:idx val="7"/>
          <c:order val="7"/>
          <c:tx>
            <c:strRef>
              <c:f>'EU-prop, Genre'!$I$4</c:f>
              <c:strCache>
                <c:ptCount val="1"/>
                <c:pt idx="0">
                  <c:v>Role-Playing</c:v>
                </c:pt>
              </c:strCache>
            </c:strRef>
          </c:tx>
          <c:spPr>
            <a:ln w="12700" cap="rnd">
              <a:solidFill>
                <a:schemeClr val="accent2">
                  <a:lumMod val="60000"/>
                </a:schemeClr>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Genre'!$I$32:$I$41</c:f>
              <c:numCache>
                <c:formatCode>0.00</c:formatCode>
                <c:ptCount val="10"/>
                <c:pt idx="0">
                  <c:v>0.19070403280929571</c:v>
                </c:pt>
                <c:pt idx="1">
                  <c:v>0.18886846063847537</c:v>
                </c:pt>
                <c:pt idx="2">
                  <c:v>0.17453027139874733</c:v>
                </c:pt>
                <c:pt idx="3">
                  <c:v>0.19427112875779917</c:v>
                </c:pt>
                <c:pt idx="4">
                  <c:v>0.26419336706014596</c:v>
                </c:pt>
                <c:pt idx="5">
                  <c:v>0.25036603221083442</c:v>
                </c:pt>
                <c:pt idx="6">
                  <c:v>0.19902048085485299</c:v>
                </c:pt>
                <c:pt idx="7">
                  <c:v>0.2450937636284343</c:v>
                </c:pt>
                <c:pt idx="8">
                  <c:v>0.34357848518111977</c:v>
                </c:pt>
                <c:pt idx="9">
                  <c:v>0.19082840236686407</c:v>
                </c:pt>
              </c:numCache>
            </c:numRef>
          </c:val>
          <c:smooth val="0"/>
          <c:extLst>
            <c:ext xmlns:c16="http://schemas.microsoft.com/office/drawing/2014/chart" uri="{C3380CC4-5D6E-409C-BE32-E72D297353CC}">
              <c16:uniqueId val="{00000007-F3C2-4AEE-8D4B-82ABB4F3371A}"/>
            </c:ext>
          </c:extLst>
        </c:ser>
        <c:ser>
          <c:idx val="8"/>
          <c:order val="8"/>
          <c:tx>
            <c:strRef>
              <c:f>'EU-prop, Genre'!$J$4</c:f>
              <c:strCache>
                <c:ptCount val="1"/>
                <c:pt idx="0">
                  <c:v>Shooter</c:v>
                </c:pt>
              </c:strCache>
            </c:strRef>
          </c:tx>
          <c:spPr>
            <a:ln w="12700" cap="rnd">
              <a:solidFill>
                <a:schemeClr val="accent3">
                  <a:lumMod val="60000"/>
                </a:schemeClr>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Genre'!$J$32:$J$41</c:f>
              <c:numCache>
                <c:formatCode>0.00</c:formatCode>
                <c:ptCount val="10"/>
                <c:pt idx="0">
                  <c:v>0.31095157657657679</c:v>
                </c:pt>
                <c:pt idx="1">
                  <c:v>0.27373550663754004</c:v>
                </c:pt>
                <c:pt idx="2">
                  <c:v>0.3029045643153529</c:v>
                </c:pt>
                <c:pt idx="3">
                  <c:v>0.30874564009817879</c:v>
                </c:pt>
                <c:pt idx="4">
                  <c:v>0.35537439613526578</c:v>
                </c:pt>
                <c:pt idx="5">
                  <c:v>0.36151523469667868</c:v>
                </c:pt>
                <c:pt idx="6">
                  <c:v>0.3686305732484077</c:v>
                </c:pt>
                <c:pt idx="7">
                  <c:v>0.39106060606060628</c:v>
                </c:pt>
                <c:pt idx="8">
                  <c:v>0.3662887377173093</c:v>
                </c:pt>
                <c:pt idx="9">
                  <c:v>0.42261251372118569</c:v>
                </c:pt>
              </c:numCache>
            </c:numRef>
          </c:val>
          <c:smooth val="0"/>
          <c:extLst>
            <c:ext xmlns:c16="http://schemas.microsoft.com/office/drawing/2014/chart" uri="{C3380CC4-5D6E-409C-BE32-E72D297353CC}">
              <c16:uniqueId val="{00000008-F3C2-4AEE-8D4B-82ABB4F3371A}"/>
            </c:ext>
          </c:extLst>
        </c:ser>
        <c:ser>
          <c:idx val="9"/>
          <c:order val="9"/>
          <c:tx>
            <c:strRef>
              <c:f>'EU-prop, Genre'!$K$4</c:f>
              <c:strCache>
                <c:ptCount val="1"/>
                <c:pt idx="0">
                  <c:v>Simulation</c:v>
                </c:pt>
              </c:strCache>
            </c:strRef>
          </c:tx>
          <c:spPr>
            <a:ln w="12700" cap="rnd">
              <a:solidFill>
                <a:schemeClr val="accent4">
                  <a:lumMod val="60000"/>
                </a:schemeClr>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Genre'!$K$32:$K$41</c:f>
              <c:numCache>
                <c:formatCode>0.00</c:formatCode>
                <c:ptCount val="10"/>
                <c:pt idx="0">
                  <c:v>0.28650193996324247</c:v>
                </c:pt>
                <c:pt idx="1">
                  <c:v>0.25919589392643272</c:v>
                </c:pt>
                <c:pt idx="2">
                  <c:v>0.34529813111836211</c:v>
                </c:pt>
                <c:pt idx="3">
                  <c:v>0.31512415349887107</c:v>
                </c:pt>
                <c:pt idx="4">
                  <c:v>0.34096858638743421</c:v>
                </c:pt>
                <c:pt idx="5">
                  <c:v>0.27055306427503734</c:v>
                </c:pt>
                <c:pt idx="6">
                  <c:v>0.41061130334486756</c:v>
                </c:pt>
                <c:pt idx="7">
                  <c:v>0.61981981981981993</c:v>
                </c:pt>
                <c:pt idx="8">
                  <c:v>0.44661921708185043</c:v>
                </c:pt>
                <c:pt idx="9">
                  <c:v>0.2307692307692307</c:v>
                </c:pt>
              </c:numCache>
            </c:numRef>
          </c:val>
          <c:smooth val="0"/>
          <c:extLst>
            <c:ext xmlns:c16="http://schemas.microsoft.com/office/drawing/2014/chart" uri="{C3380CC4-5D6E-409C-BE32-E72D297353CC}">
              <c16:uniqueId val="{00000009-F3C2-4AEE-8D4B-82ABB4F3371A}"/>
            </c:ext>
          </c:extLst>
        </c:ser>
        <c:ser>
          <c:idx val="10"/>
          <c:order val="10"/>
          <c:tx>
            <c:strRef>
              <c:f>'EU-prop, Genre'!$L$4</c:f>
              <c:strCache>
                <c:ptCount val="1"/>
                <c:pt idx="0">
                  <c:v>Sports</c:v>
                </c:pt>
              </c:strCache>
            </c:strRef>
          </c:tx>
          <c:spPr>
            <a:ln w="12700" cap="rnd">
              <a:solidFill>
                <a:schemeClr val="accent5">
                  <a:lumMod val="60000"/>
                </a:schemeClr>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Genre'!$L$32:$L$41</c:f>
              <c:numCache>
                <c:formatCode>0.00</c:formatCode>
                <c:ptCount val="10"/>
                <c:pt idx="0">
                  <c:v>0.27026476578411424</c:v>
                </c:pt>
                <c:pt idx="1">
                  <c:v>0.28277742815187779</c:v>
                </c:pt>
                <c:pt idx="2">
                  <c:v>0.30443257291365822</c:v>
                </c:pt>
                <c:pt idx="3">
                  <c:v>0.31395223170863518</c:v>
                </c:pt>
                <c:pt idx="4">
                  <c:v>0.34848218985786988</c:v>
                </c:pt>
                <c:pt idx="5">
                  <c:v>0.28548334949886822</c:v>
                </c:pt>
                <c:pt idx="6">
                  <c:v>0.3648616125150419</c:v>
                </c:pt>
                <c:pt idx="7">
                  <c:v>0.40077153879125593</c:v>
                </c:pt>
                <c:pt idx="8">
                  <c:v>0.40178141550312951</c:v>
                </c:pt>
                <c:pt idx="9">
                  <c:v>0.50410958904109571</c:v>
                </c:pt>
              </c:numCache>
            </c:numRef>
          </c:val>
          <c:smooth val="0"/>
          <c:extLst>
            <c:ext xmlns:c16="http://schemas.microsoft.com/office/drawing/2014/chart" uri="{C3380CC4-5D6E-409C-BE32-E72D297353CC}">
              <c16:uniqueId val="{0000000A-F3C2-4AEE-8D4B-82ABB4F3371A}"/>
            </c:ext>
          </c:extLst>
        </c:ser>
        <c:ser>
          <c:idx val="11"/>
          <c:order val="11"/>
          <c:tx>
            <c:strRef>
              <c:f>'EU-prop, Genre'!$M$4</c:f>
              <c:strCache>
                <c:ptCount val="1"/>
                <c:pt idx="0">
                  <c:v>Strategy</c:v>
                </c:pt>
              </c:strCache>
            </c:strRef>
          </c:tx>
          <c:spPr>
            <a:ln w="12700" cap="rnd">
              <a:solidFill>
                <a:schemeClr val="accent6">
                  <a:lumMod val="60000"/>
                </a:schemeClr>
              </a:solidFill>
              <a:round/>
            </a:ln>
            <a:effectLst/>
          </c:spPr>
          <c:marker>
            <c:symbol val="none"/>
          </c:marker>
          <c:cat>
            <c:numRef>
              <c:f>'EU-prop, Genre'!$A$32:$A$41</c:f>
              <c:numCache>
                <c:formatCode>General</c:formatCode>
                <c:ptCount val="10"/>
                <c:pt idx="0">
                  <c:v>2007</c:v>
                </c:pt>
                <c:pt idx="1">
                  <c:v>2008</c:v>
                </c:pt>
                <c:pt idx="2">
                  <c:v>2009</c:v>
                </c:pt>
                <c:pt idx="3">
                  <c:v>2010</c:v>
                </c:pt>
                <c:pt idx="4">
                  <c:v>2011</c:v>
                </c:pt>
                <c:pt idx="5">
                  <c:v>2012</c:v>
                </c:pt>
                <c:pt idx="6">
                  <c:v>2013</c:v>
                </c:pt>
                <c:pt idx="7">
                  <c:v>2014</c:v>
                </c:pt>
                <c:pt idx="8">
                  <c:v>2015</c:v>
                </c:pt>
                <c:pt idx="9">
                  <c:v>2016</c:v>
                </c:pt>
              </c:numCache>
            </c:numRef>
          </c:cat>
          <c:val>
            <c:numRef>
              <c:f>'EU-prop, Genre'!$M$32:$M$41</c:f>
              <c:numCache>
                <c:formatCode>0.00</c:formatCode>
                <c:ptCount val="10"/>
                <c:pt idx="0">
                  <c:v>0.19851380042462868</c:v>
                </c:pt>
                <c:pt idx="1">
                  <c:v>0.35757057313943519</c:v>
                </c:pt>
                <c:pt idx="2">
                  <c:v>0.39251592356687887</c:v>
                </c:pt>
                <c:pt idx="3">
                  <c:v>0.32516222062004346</c:v>
                </c:pt>
                <c:pt idx="4">
                  <c:v>0.32119205298013237</c:v>
                </c:pt>
                <c:pt idx="5">
                  <c:v>0.29729729729729731</c:v>
                </c:pt>
                <c:pt idx="6">
                  <c:v>0.39020537124802523</c:v>
                </c:pt>
                <c:pt idx="7">
                  <c:v>0.22222222222222218</c:v>
                </c:pt>
                <c:pt idx="8">
                  <c:v>0.53846153846153844</c:v>
                </c:pt>
                <c:pt idx="9">
                  <c:v>0.64</c:v>
                </c:pt>
              </c:numCache>
            </c:numRef>
          </c:val>
          <c:smooth val="0"/>
          <c:extLst>
            <c:ext xmlns:c16="http://schemas.microsoft.com/office/drawing/2014/chart" uri="{C3380CC4-5D6E-409C-BE32-E72D297353CC}">
              <c16:uniqueId val="{0000000B-F3C2-4AEE-8D4B-82ABB4F3371A}"/>
            </c:ext>
          </c:extLst>
        </c:ser>
        <c:dLbls>
          <c:showLegendKey val="0"/>
          <c:showVal val="0"/>
          <c:showCatName val="0"/>
          <c:showSerName val="0"/>
          <c:showPercent val="0"/>
          <c:showBubbleSize val="0"/>
        </c:dLbls>
        <c:smooth val="0"/>
        <c:axId val="661534448"/>
        <c:axId val="661536944"/>
      </c:lineChart>
      <c:catAx>
        <c:axId val="661534448"/>
        <c:scaling>
          <c:orientation val="minMax"/>
        </c:scaling>
        <c:delete val="0"/>
        <c:axPos val="b"/>
        <c:title>
          <c:tx>
            <c:rich>
              <a:bodyPr rot="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crossAx val="661536944"/>
        <c:crosses val="autoZero"/>
        <c:auto val="1"/>
        <c:lblAlgn val="ctr"/>
        <c:lblOffset val="100"/>
        <c:noMultiLvlLbl val="0"/>
      </c:catAx>
      <c:valAx>
        <c:axId val="6615369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r>
                  <a:rPr lang="en-US"/>
                  <a:t>Proportion of Sales</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95000"/>
                      <a:lumOff val="5000"/>
                    </a:schemeClr>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crossAx val="6615344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1" i="0" u="none" strike="noStrike" kern="1200" baseline="0">
              <a:solidFill>
                <a:schemeClr val="tx1">
                  <a:lumMod val="95000"/>
                  <a:lumOff val="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b="1">
          <a:solidFill>
            <a:schemeClr val="tx1">
              <a:lumMod val="95000"/>
              <a:lumOff val="5000"/>
            </a:schemeClr>
          </a:solidFill>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r>
              <a:rPr lang="en-US"/>
              <a:t>EU Sales 2016</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FDF-4F79-97AD-0231D8FFD1B7}"/>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9FDF-4F79-97AD-0231D8FFD1B7}"/>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9FDF-4F79-97AD-0231D8FFD1B7}"/>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9FDF-4F79-97AD-0231D8FFD1B7}"/>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9FDF-4F79-97AD-0231D8FFD1B7}"/>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9FDF-4F79-97AD-0231D8FFD1B7}"/>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9FDF-4F79-97AD-0231D8FFD1B7}"/>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9FDF-4F79-97AD-0231D8FFD1B7}"/>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9FDF-4F79-97AD-0231D8FFD1B7}"/>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9FDF-4F79-97AD-0231D8FFD1B7}"/>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9FDF-4F79-97AD-0231D8FFD1B7}"/>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9FDF-4F79-97AD-0231D8FFD1B7}"/>
              </c:ext>
            </c:extLst>
          </c:dPt>
          <c:cat>
            <c:strRef>
              <c:f>'EU, Genre'!$B$4:$M$4</c:f>
              <c:strCache>
                <c:ptCount val="12"/>
                <c:pt idx="0">
                  <c:v>Action</c:v>
                </c:pt>
                <c:pt idx="1">
                  <c:v>Adventure</c:v>
                </c:pt>
                <c:pt idx="2">
                  <c:v>Fighting</c:v>
                </c:pt>
                <c:pt idx="3">
                  <c:v>Misc</c:v>
                </c:pt>
                <c:pt idx="4">
                  <c:v>Platform</c:v>
                </c:pt>
                <c:pt idx="5">
                  <c:v>Puzzle</c:v>
                </c:pt>
                <c:pt idx="6">
                  <c:v>Racing</c:v>
                </c:pt>
                <c:pt idx="7">
                  <c:v>Role-Playing</c:v>
                </c:pt>
                <c:pt idx="8">
                  <c:v>Shooter</c:v>
                </c:pt>
                <c:pt idx="9">
                  <c:v>Simulation</c:v>
                </c:pt>
                <c:pt idx="10">
                  <c:v>Sports</c:v>
                </c:pt>
                <c:pt idx="11">
                  <c:v>Strategy</c:v>
                </c:pt>
              </c:strCache>
            </c:strRef>
          </c:cat>
          <c:val>
            <c:numRef>
              <c:f>'EU, Genre'!$B$41:$M$41</c:f>
              <c:numCache>
                <c:formatCode>0.00</c:formatCode>
                <c:ptCount val="12"/>
                <c:pt idx="0">
                  <c:v>6.3599999999999941</c:v>
                </c:pt>
                <c:pt idx="1">
                  <c:v>0.39000000000000012</c:v>
                </c:pt>
                <c:pt idx="2">
                  <c:v>1.1500000000000001</c:v>
                </c:pt>
                <c:pt idx="3">
                  <c:v>0.09</c:v>
                </c:pt>
                <c:pt idx="4">
                  <c:v>0.87000000000000011</c:v>
                </c:pt>
                <c:pt idx="6">
                  <c:v>1.1400000000000003</c:v>
                </c:pt>
                <c:pt idx="7">
                  <c:v>1.2900000000000003</c:v>
                </c:pt>
                <c:pt idx="8">
                  <c:v>7.6999999999999993</c:v>
                </c:pt>
                <c:pt idx="9">
                  <c:v>0.09</c:v>
                </c:pt>
                <c:pt idx="10">
                  <c:v>7.3599999999999959</c:v>
                </c:pt>
                <c:pt idx="11">
                  <c:v>0.32000000000000006</c:v>
                </c:pt>
              </c:numCache>
            </c:numRef>
          </c:val>
          <c:extLst>
            <c:ext xmlns:c16="http://schemas.microsoft.com/office/drawing/2014/chart" uri="{C3380CC4-5D6E-409C-BE32-E72D297353CC}">
              <c16:uniqueId val="{00000018-9FDF-4F79-97AD-0231D8FFD1B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1">
          <a:solidFill>
            <a:schemeClr val="tx1"/>
          </a:solidFill>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r>
              <a:rPr lang="en-US"/>
              <a:t>NA Sales 2016</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D02-4A86-9AE2-319A1374BA3D}"/>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D02-4A86-9AE2-319A1374BA3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5D02-4A86-9AE2-319A1374BA3D}"/>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5D02-4A86-9AE2-319A1374BA3D}"/>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5D02-4A86-9AE2-319A1374BA3D}"/>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5D02-4A86-9AE2-319A1374BA3D}"/>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5D02-4A86-9AE2-319A1374BA3D}"/>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5D02-4A86-9AE2-319A1374BA3D}"/>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5D02-4A86-9AE2-319A1374BA3D}"/>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5D02-4A86-9AE2-319A1374BA3D}"/>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5D02-4A86-9AE2-319A1374BA3D}"/>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5D02-4A86-9AE2-319A1374BA3D}"/>
              </c:ext>
            </c:extLst>
          </c:dPt>
          <c:cat>
            <c:strRef>
              <c:f>'NA, Genre'!$B$4:$M$4</c:f>
              <c:strCache>
                <c:ptCount val="12"/>
                <c:pt idx="0">
                  <c:v>Action</c:v>
                </c:pt>
                <c:pt idx="1">
                  <c:v>Adventure</c:v>
                </c:pt>
                <c:pt idx="2">
                  <c:v>Fighting</c:v>
                </c:pt>
                <c:pt idx="3">
                  <c:v>Misc</c:v>
                </c:pt>
                <c:pt idx="4">
                  <c:v>Platform</c:v>
                </c:pt>
                <c:pt idx="5">
                  <c:v>Puzzle</c:v>
                </c:pt>
                <c:pt idx="6">
                  <c:v>Racing</c:v>
                </c:pt>
                <c:pt idx="7">
                  <c:v>Role-Playing</c:v>
                </c:pt>
                <c:pt idx="8">
                  <c:v>Shooter</c:v>
                </c:pt>
                <c:pt idx="9">
                  <c:v>Simulation</c:v>
                </c:pt>
                <c:pt idx="10">
                  <c:v>Sports</c:v>
                </c:pt>
                <c:pt idx="11">
                  <c:v>Strategy</c:v>
                </c:pt>
              </c:strCache>
            </c:strRef>
          </c:cat>
          <c:val>
            <c:numRef>
              <c:f>'NA, Genre'!$B$41:$M$41</c:f>
              <c:numCache>
                <c:formatCode>0.00</c:formatCode>
                <c:ptCount val="12"/>
                <c:pt idx="0">
                  <c:v>5.8699999999999921</c:v>
                </c:pt>
                <c:pt idx="1">
                  <c:v>0.34000000000000008</c:v>
                </c:pt>
                <c:pt idx="2">
                  <c:v>1.6</c:v>
                </c:pt>
                <c:pt idx="3">
                  <c:v>0.22</c:v>
                </c:pt>
                <c:pt idx="4">
                  <c:v>0.79</c:v>
                </c:pt>
                <c:pt idx="6">
                  <c:v>0.33000000000000007</c:v>
                </c:pt>
                <c:pt idx="7">
                  <c:v>1.3900000000000001</c:v>
                </c:pt>
                <c:pt idx="8">
                  <c:v>7.4399999999999977</c:v>
                </c:pt>
                <c:pt idx="9">
                  <c:v>0</c:v>
                </c:pt>
                <c:pt idx="10">
                  <c:v>4.5699999999999994</c:v>
                </c:pt>
                <c:pt idx="11">
                  <c:v>0.10999999999999999</c:v>
                </c:pt>
              </c:numCache>
            </c:numRef>
          </c:val>
          <c:extLst>
            <c:ext xmlns:c16="http://schemas.microsoft.com/office/drawing/2014/chart" uri="{C3380CC4-5D6E-409C-BE32-E72D297353CC}">
              <c16:uniqueId val="{00000018-5D02-4A86-9AE2-319A1374BA3D}"/>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1">
          <a:solidFill>
            <a:schemeClr val="tx1"/>
          </a:solidFill>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r>
              <a:rPr lang="en-US"/>
              <a:t>JP Sales 2016</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A669-4D0E-918D-9440AF467A9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A669-4D0E-918D-9440AF467A9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A669-4D0E-918D-9440AF467A9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A669-4D0E-918D-9440AF467A9E}"/>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A669-4D0E-918D-9440AF467A9E}"/>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A669-4D0E-918D-9440AF467A9E}"/>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A669-4D0E-918D-9440AF467A9E}"/>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A669-4D0E-918D-9440AF467A9E}"/>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A669-4D0E-918D-9440AF467A9E}"/>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A669-4D0E-918D-9440AF467A9E}"/>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A669-4D0E-918D-9440AF467A9E}"/>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A669-4D0E-918D-9440AF467A9E}"/>
              </c:ext>
            </c:extLst>
          </c:dPt>
          <c:cat>
            <c:strRef>
              <c:f>'JP, Genre'!$B$4:$M$4</c:f>
              <c:strCache>
                <c:ptCount val="12"/>
                <c:pt idx="0">
                  <c:v>Action</c:v>
                </c:pt>
                <c:pt idx="1">
                  <c:v>Adventure</c:v>
                </c:pt>
                <c:pt idx="2">
                  <c:v>Fighting</c:v>
                </c:pt>
                <c:pt idx="3">
                  <c:v>Misc</c:v>
                </c:pt>
                <c:pt idx="4">
                  <c:v>Platform</c:v>
                </c:pt>
                <c:pt idx="5">
                  <c:v>Puzzle</c:v>
                </c:pt>
                <c:pt idx="6">
                  <c:v>Racing</c:v>
                </c:pt>
                <c:pt idx="7">
                  <c:v>Role-Playing</c:v>
                </c:pt>
                <c:pt idx="8">
                  <c:v>Shooter</c:v>
                </c:pt>
                <c:pt idx="9">
                  <c:v>Simulation</c:v>
                </c:pt>
                <c:pt idx="10">
                  <c:v>Sports</c:v>
                </c:pt>
                <c:pt idx="11">
                  <c:v>Strategy</c:v>
                </c:pt>
              </c:strCache>
            </c:strRef>
          </c:cat>
          <c:val>
            <c:numRef>
              <c:f>'JP, Genre'!$B$41:$M$41</c:f>
              <c:numCache>
                <c:formatCode>0.00</c:formatCode>
                <c:ptCount val="12"/>
                <c:pt idx="0">
                  <c:v>5.7899999999999929</c:v>
                </c:pt>
                <c:pt idx="1">
                  <c:v>0.93000000000000038</c:v>
                </c:pt>
                <c:pt idx="2">
                  <c:v>0.64000000000000012</c:v>
                </c:pt>
                <c:pt idx="3">
                  <c:v>0.81000000000000028</c:v>
                </c:pt>
                <c:pt idx="4">
                  <c:v>0.11</c:v>
                </c:pt>
                <c:pt idx="6">
                  <c:v>0.01</c:v>
                </c:pt>
                <c:pt idx="7">
                  <c:v>3.629999999999999</c:v>
                </c:pt>
                <c:pt idx="8">
                  <c:v>0.6100000000000001</c:v>
                </c:pt>
                <c:pt idx="9">
                  <c:v>0.30000000000000004</c:v>
                </c:pt>
                <c:pt idx="10">
                  <c:v>0.78000000000000014</c:v>
                </c:pt>
                <c:pt idx="11">
                  <c:v>0.05</c:v>
                </c:pt>
              </c:numCache>
            </c:numRef>
          </c:val>
          <c:extLst>
            <c:ext xmlns:c16="http://schemas.microsoft.com/office/drawing/2014/chart" uri="{C3380CC4-5D6E-409C-BE32-E72D297353CC}">
              <c16:uniqueId val="{00000018-A669-4D0E-918D-9440AF467A9E}"/>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1">
          <a:solidFill>
            <a:schemeClr val="tx1"/>
          </a:solidFill>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dirty="0">
                <a:solidFill>
                  <a:schemeClr val="tx1"/>
                </a:solidFill>
              </a:rPr>
              <a:t>Global</a:t>
            </a:r>
            <a:r>
              <a:rPr lang="en-US" b="1" baseline="0" dirty="0">
                <a:solidFill>
                  <a:schemeClr val="tx1"/>
                </a:solidFill>
              </a:rPr>
              <a:t> Sales 2016</a:t>
            </a:r>
            <a:endParaRPr lang="en-US" b="1" dirty="0">
              <a:solidFill>
                <a:schemeClr val="tx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06D4-4832-B9D1-CAB05ADC3397}"/>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06D4-4832-B9D1-CAB05ADC3397}"/>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06D4-4832-B9D1-CAB05ADC3397}"/>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6D4-4832-B9D1-CAB05ADC3397}"/>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06D4-4832-B9D1-CAB05ADC3397}"/>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06D4-4832-B9D1-CAB05ADC3397}"/>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06D4-4832-B9D1-CAB05ADC3397}"/>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06D4-4832-B9D1-CAB05ADC3397}"/>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06D4-4832-B9D1-CAB05ADC3397}"/>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06D4-4832-B9D1-CAB05ADC3397}"/>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06D4-4832-B9D1-CAB05ADC3397}"/>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06D4-4832-B9D1-CAB05ADC3397}"/>
              </c:ext>
            </c:extLst>
          </c:dPt>
          <c:cat>
            <c:strRef>
              <c:f>'Global, Genre'!$B$4:$M$4</c:f>
              <c:strCache>
                <c:ptCount val="12"/>
                <c:pt idx="0">
                  <c:v>Action</c:v>
                </c:pt>
                <c:pt idx="1">
                  <c:v>Adventure</c:v>
                </c:pt>
                <c:pt idx="2">
                  <c:v>Fighting</c:v>
                </c:pt>
                <c:pt idx="3">
                  <c:v>Misc</c:v>
                </c:pt>
                <c:pt idx="4">
                  <c:v>Platform</c:v>
                </c:pt>
                <c:pt idx="5">
                  <c:v>Puzzle</c:v>
                </c:pt>
                <c:pt idx="6">
                  <c:v>Racing</c:v>
                </c:pt>
                <c:pt idx="7">
                  <c:v>Role-Playing</c:v>
                </c:pt>
                <c:pt idx="8">
                  <c:v>Shooter</c:v>
                </c:pt>
                <c:pt idx="9">
                  <c:v>Simulation</c:v>
                </c:pt>
                <c:pt idx="10">
                  <c:v>Sports</c:v>
                </c:pt>
                <c:pt idx="11">
                  <c:v>Strategy</c:v>
                </c:pt>
              </c:strCache>
            </c:strRef>
          </c:cat>
          <c:val>
            <c:numRef>
              <c:f>'Global, Genre'!$B$41:$M$41</c:f>
              <c:numCache>
                <c:formatCode>0.00</c:formatCode>
                <c:ptCount val="12"/>
                <c:pt idx="0">
                  <c:v>19.910000000000014</c:v>
                </c:pt>
                <c:pt idx="1">
                  <c:v>1.7700000000000007</c:v>
                </c:pt>
                <c:pt idx="2">
                  <c:v>3.859999999999999</c:v>
                </c:pt>
                <c:pt idx="3">
                  <c:v>1.1700000000000004</c:v>
                </c:pt>
                <c:pt idx="4">
                  <c:v>2.0699999999999998</c:v>
                </c:pt>
                <c:pt idx="6">
                  <c:v>1.6400000000000006</c:v>
                </c:pt>
                <c:pt idx="7">
                  <c:v>6.7599999999999953</c:v>
                </c:pt>
                <c:pt idx="8">
                  <c:v>18.219999999999992</c:v>
                </c:pt>
                <c:pt idx="9">
                  <c:v>0.39000000000000012</c:v>
                </c:pt>
                <c:pt idx="10">
                  <c:v>14.599999999999996</c:v>
                </c:pt>
                <c:pt idx="11">
                  <c:v>0.50000000000000011</c:v>
                </c:pt>
              </c:numCache>
            </c:numRef>
          </c:val>
          <c:extLst>
            <c:ext xmlns:c16="http://schemas.microsoft.com/office/drawing/2014/chart" uri="{C3380CC4-5D6E-409C-BE32-E72D297353CC}">
              <c16:uniqueId val="{00000018-06D4-4832-B9D1-CAB05ADC3397}"/>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4.5338082739657552E-2"/>
          <c:y val="0.65430077145868581"/>
          <c:w val="0.89741876015498068"/>
          <c:h val="0.31870260311949195"/>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761574C-E817-4608-B4F3-4936D9E1D2CE}" type="datetimeFigureOut">
              <a:rPr lang="en-US" smtClean="0"/>
              <a:t>9/3/2023</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2197832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61574C-E817-4608-B4F3-4936D9E1D2CE}" type="datetimeFigureOut">
              <a:rPr lang="en-US" smtClean="0"/>
              <a:t>9/3/2023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1359612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61574C-E817-4608-B4F3-4936D9E1D2CE}" type="datetimeFigureOut">
              <a:rPr lang="en-US" smtClean="0"/>
              <a:t>9/3/2023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3764150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61574C-E817-4608-B4F3-4936D9E1D2CE}" type="datetimeFigureOut">
              <a:rPr lang="en-US" smtClean="0"/>
              <a:t>9/3/2023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362F75-FF02-46B9-BED2-0C37FE345369}"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584679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61574C-E817-4608-B4F3-4936D9E1D2CE}" type="datetimeFigureOut">
              <a:rPr lang="en-US" smtClean="0"/>
              <a:t>9/3/2023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25441176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61574C-E817-4608-B4F3-4936D9E1D2CE}" type="datetimeFigureOut">
              <a:rPr lang="en-US" smtClean="0"/>
              <a:t>9/3/2023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41287601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61574C-E817-4608-B4F3-4936D9E1D2CE}" type="datetimeFigureOut">
              <a:rPr lang="en-US" smtClean="0"/>
              <a:t>9/3/2023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14923745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61574C-E817-4608-B4F3-4936D9E1D2CE}" type="datetimeFigureOut">
              <a:rPr lang="en-US" smtClean="0"/>
              <a:t>9/3/2023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10694913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61574C-E817-4608-B4F3-4936D9E1D2CE}" type="datetimeFigureOut">
              <a:rPr lang="en-US" smtClean="0"/>
              <a:t>9/3/2023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506623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61574C-E817-4608-B4F3-4936D9E1D2CE}" type="datetimeFigureOut">
              <a:rPr lang="en-US" smtClean="0"/>
              <a:t>9/3/2023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574293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61574C-E817-4608-B4F3-4936D9E1D2CE}" type="datetimeFigureOut">
              <a:rPr lang="en-US" smtClean="0"/>
              <a:t>9/3/2023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2740594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61574C-E817-4608-B4F3-4936D9E1D2CE}" type="datetimeFigureOut">
              <a:rPr lang="en-US" smtClean="0"/>
              <a:t>9/3/2023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1372612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61574C-E817-4608-B4F3-4936D9E1D2CE}" type="datetimeFigureOut">
              <a:rPr lang="en-US" smtClean="0"/>
              <a:t>9/3/2023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35813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61574C-E817-4608-B4F3-4936D9E1D2CE}" type="datetimeFigureOut">
              <a:rPr lang="en-US" smtClean="0"/>
              <a:t>9/3/2023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240027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61574C-E817-4608-B4F3-4936D9E1D2CE}" type="datetimeFigureOut">
              <a:rPr lang="en-US" smtClean="0"/>
              <a:t>9/3/2023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1235739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61574C-E817-4608-B4F3-4936D9E1D2CE}" type="datetimeFigureOut">
              <a:rPr lang="en-US" smtClean="0"/>
              <a:t>9/3/2023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1624976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61574C-E817-4608-B4F3-4936D9E1D2CE}" type="datetimeFigureOut">
              <a:rPr lang="en-US" smtClean="0"/>
              <a:t>9/3/2023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362F75-FF02-46B9-BED2-0C37FE345369}" type="slidenum">
              <a:rPr lang="en-US" smtClean="0"/>
              <a:t>‹#›</a:t>
            </a:fld>
            <a:endParaRPr lang="en-US"/>
          </a:p>
        </p:txBody>
      </p:sp>
    </p:spTree>
    <p:extLst>
      <p:ext uri="{BB962C8B-B14F-4D97-AF65-F5344CB8AC3E}">
        <p14:creationId xmlns:p14="http://schemas.microsoft.com/office/powerpoint/2010/main" val="13264557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761574C-E817-4608-B4F3-4936D9E1D2CE}" type="datetimeFigureOut">
              <a:rPr lang="en-US" smtClean="0"/>
              <a:t>9/3/2023</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1362F75-FF02-46B9-BED2-0C37FE345369}" type="slidenum">
              <a:rPr lang="en-US" smtClean="0"/>
              <a:t>‹#›</a:t>
            </a:fld>
            <a:endParaRPr lang="en-US"/>
          </a:p>
        </p:txBody>
      </p:sp>
    </p:spTree>
    <p:extLst>
      <p:ext uri="{BB962C8B-B14F-4D97-AF65-F5344CB8AC3E}">
        <p14:creationId xmlns:p14="http://schemas.microsoft.com/office/powerpoint/2010/main" val="1341560673"/>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chart" Target="../charts/chart9.xml"/><Relationship Id="rId5" Type="http://schemas.openxmlformats.org/officeDocument/2006/relationships/chart" Target="../charts/chart8.xml"/><Relationship Id="rId4" Type="http://schemas.openxmlformats.org/officeDocument/2006/relationships/chart" Target="../charts/char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BE10567-6165-46A7-867D-4690A16B46D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9" name="Rectangle 8">
              <a:extLst>
                <a:ext uri="{FF2B5EF4-FFF2-40B4-BE49-F238E27FC236}">
                  <a16:creationId xmlns:a16="http://schemas.microsoft.com/office/drawing/2014/main" id="{0F4DB1F4-429C-4C85-85D7-C4D81996D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159C0DA6-71D9-4C96-A774-7FADF5E0A4C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sp>
        <p:nvSpPr>
          <p:cNvPr id="12" name="Round Diagonal Corner Rectangle 7">
            <a:extLst>
              <a:ext uri="{FF2B5EF4-FFF2-40B4-BE49-F238E27FC236}">
                <a16:creationId xmlns:a16="http://schemas.microsoft.com/office/drawing/2014/main" id="{4B24F6DB-F114-44A7-BB56-D401884E4E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rgbClr val="000000">
              <a:alpha val="80000"/>
            </a:srgb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4DB50ECD-225E-4F81-AF7B-706DD05F3B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a:effectLst/>
        </p:grpSpPr>
        <p:sp>
          <p:nvSpPr>
            <p:cNvPr id="15" name="Freeform 32">
              <a:extLst>
                <a:ext uri="{FF2B5EF4-FFF2-40B4-BE49-F238E27FC236}">
                  <a16:creationId xmlns:a16="http://schemas.microsoft.com/office/drawing/2014/main" id="{CBC3B006-1357-4969-BC3D-CDD91E492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6" name="Freeform 33">
              <a:extLst>
                <a:ext uri="{FF2B5EF4-FFF2-40B4-BE49-F238E27FC236}">
                  <a16:creationId xmlns:a16="http://schemas.microsoft.com/office/drawing/2014/main" id="{0D6E4F1D-B331-41B5-90EF-2236C1EE15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7" name="Freeform 34">
              <a:extLst>
                <a:ext uri="{FF2B5EF4-FFF2-40B4-BE49-F238E27FC236}">
                  <a16:creationId xmlns:a16="http://schemas.microsoft.com/office/drawing/2014/main" id="{54A60014-21DF-44E5-9137-433571885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8" name="Freeform 37">
              <a:extLst>
                <a:ext uri="{FF2B5EF4-FFF2-40B4-BE49-F238E27FC236}">
                  <a16:creationId xmlns:a16="http://schemas.microsoft.com/office/drawing/2014/main" id="{40B768C0-B003-45F4-9A06-EA3509A90B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19" name="Freeform 35">
              <a:extLst>
                <a:ext uri="{FF2B5EF4-FFF2-40B4-BE49-F238E27FC236}">
                  <a16:creationId xmlns:a16="http://schemas.microsoft.com/office/drawing/2014/main" id="{5E479182-2054-4AD9-823D-81CFAD7F2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0" name="Freeform 36">
              <a:extLst>
                <a:ext uri="{FF2B5EF4-FFF2-40B4-BE49-F238E27FC236}">
                  <a16:creationId xmlns:a16="http://schemas.microsoft.com/office/drawing/2014/main" id="{A7D912CF-756A-41F1-8BF1-5BA7D1BD05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1" name="Freeform 38">
              <a:extLst>
                <a:ext uri="{FF2B5EF4-FFF2-40B4-BE49-F238E27FC236}">
                  <a16:creationId xmlns:a16="http://schemas.microsoft.com/office/drawing/2014/main" id="{734B6F35-2160-44B1-AB00-F628C84B14F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2" name="Freeform 39">
              <a:extLst>
                <a:ext uri="{FF2B5EF4-FFF2-40B4-BE49-F238E27FC236}">
                  <a16:creationId xmlns:a16="http://schemas.microsoft.com/office/drawing/2014/main" id="{D8657E76-4F63-44FE-86C5-54CA174FC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3" name="Freeform 40">
              <a:extLst>
                <a:ext uri="{FF2B5EF4-FFF2-40B4-BE49-F238E27FC236}">
                  <a16:creationId xmlns:a16="http://schemas.microsoft.com/office/drawing/2014/main" id="{482CEB8C-90E5-4152-8B52-A2881B98A3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4" name="Rectangle 41">
              <a:extLst>
                <a:ext uri="{FF2B5EF4-FFF2-40B4-BE49-F238E27FC236}">
                  <a16:creationId xmlns:a16="http://schemas.microsoft.com/office/drawing/2014/main" id="{85010FC2-BC4C-4692-876D-7FE363BFC63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5" name="Freeform 32">
              <a:extLst>
                <a:ext uri="{FF2B5EF4-FFF2-40B4-BE49-F238E27FC236}">
                  <a16:creationId xmlns:a16="http://schemas.microsoft.com/office/drawing/2014/main" id="{714C1223-2B78-4715-9ACB-079A60D16D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6" name="Freeform 33">
              <a:extLst>
                <a:ext uri="{FF2B5EF4-FFF2-40B4-BE49-F238E27FC236}">
                  <a16:creationId xmlns:a16="http://schemas.microsoft.com/office/drawing/2014/main" id="{1D9109D3-C92A-410B-9B43-5F02B2D84E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7" name="Freeform 34">
              <a:extLst>
                <a:ext uri="{FF2B5EF4-FFF2-40B4-BE49-F238E27FC236}">
                  <a16:creationId xmlns:a16="http://schemas.microsoft.com/office/drawing/2014/main" id="{EF5B327A-A1AE-42F3-815E-84F4AA2948C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8" name="Freeform 37">
              <a:extLst>
                <a:ext uri="{FF2B5EF4-FFF2-40B4-BE49-F238E27FC236}">
                  <a16:creationId xmlns:a16="http://schemas.microsoft.com/office/drawing/2014/main" id="{77738BDE-751F-4D4C-B4C4-C9DF3EA291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29" name="Freeform 35">
              <a:extLst>
                <a:ext uri="{FF2B5EF4-FFF2-40B4-BE49-F238E27FC236}">
                  <a16:creationId xmlns:a16="http://schemas.microsoft.com/office/drawing/2014/main" id="{9C8C4AD6-72BF-490C-963C-97C7FD7E7E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0" name="Freeform 36">
              <a:extLst>
                <a:ext uri="{FF2B5EF4-FFF2-40B4-BE49-F238E27FC236}">
                  <a16:creationId xmlns:a16="http://schemas.microsoft.com/office/drawing/2014/main" id="{94990E31-5AA8-4502-A963-CE1B539DAC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1" name="Freeform 38">
              <a:extLst>
                <a:ext uri="{FF2B5EF4-FFF2-40B4-BE49-F238E27FC236}">
                  <a16:creationId xmlns:a16="http://schemas.microsoft.com/office/drawing/2014/main" id="{9E703E9D-ED76-449C-A8C0-7A1E24B8B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2" name="Freeform 39">
              <a:extLst>
                <a:ext uri="{FF2B5EF4-FFF2-40B4-BE49-F238E27FC236}">
                  <a16:creationId xmlns:a16="http://schemas.microsoft.com/office/drawing/2014/main" id="{C70A75E8-C815-4CCF-ABEE-83F19BFE05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3" name="Freeform 40">
              <a:extLst>
                <a:ext uri="{FF2B5EF4-FFF2-40B4-BE49-F238E27FC236}">
                  <a16:creationId xmlns:a16="http://schemas.microsoft.com/office/drawing/2014/main" id="{E15638E1-6A92-4D31-A034-853A65A754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sp>
          <p:nvSpPr>
            <p:cNvPr id="34" name="Rectangle 41">
              <a:extLst>
                <a:ext uri="{FF2B5EF4-FFF2-40B4-BE49-F238E27FC236}">
                  <a16:creationId xmlns:a16="http://schemas.microsoft.com/office/drawing/2014/main" id="{EA3E8D58-D52B-4300-8A50-5696430D1A6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en-US"/>
            </a:p>
          </p:txBody>
        </p:sp>
      </p:grpSp>
      <p:sp>
        <p:nvSpPr>
          <p:cNvPr id="2" name="Title 1">
            <a:extLst>
              <a:ext uri="{FF2B5EF4-FFF2-40B4-BE49-F238E27FC236}">
                <a16:creationId xmlns:a16="http://schemas.microsoft.com/office/drawing/2014/main" id="{884BFFE1-BBB4-396F-A771-E181A02EC613}"/>
              </a:ext>
            </a:extLst>
          </p:cNvPr>
          <p:cNvSpPr>
            <a:spLocks noGrp="1"/>
          </p:cNvSpPr>
          <p:nvPr>
            <p:ph type="ctrTitle"/>
          </p:nvPr>
        </p:nvSpPr>
        <p:spPr>
          <a:xfrm>
            <a:off x="2667000" y="2328334"/>
            <a:ext cx="6858000" cy="1367896"/>
          </a:xfrm>
        </p:spPr>
        <p:txBody>
          <a:bodyPr>
            <a:normAutofit/>
          </a:bodyPr>
          <a:lstStyle/>
          <a:p>
            <a:pPr algn="ctr"/>
            <a:r>
              <a:rPr lang="en-US" sz="3600" dirty="0" err="1">
                <a:solidFill>
                  <a:schemeClr val="bg1"/>
                </a:solidFill>
              </a:rPr>
              <a:t>GameCo</a:t>
            </a:r>
            <a:r>
              <a:rPr lang="en-US" sz="3600" dirty="0">
                <a:solidFill>
                  <a:schemeClr val="bg1"/>
                </a:solidFill>
              </a:rPr>
              <a:t> Sales Metrics</a:t>
            </a:r>
            <a:br>
              <a:rPr lang="en-US" dirty="0">
                <a:solidFill>
                  <a:srgbClr val="FFFFFF"/>
                </a:solidFill>
              </a:rPr>
            </a:br>
            <a:r>
              <a:rPr lang="en-US" sz="3600" dirty="0">
                <a:solidFill>
                  <a:srgbClr val="FFFFFF"/>
                </a:solidFill>
              </a:rPr>
              <a:t>2016</a:t>
            </a:r>
            <a:endParaRPr lang="en-US" dirty="0">
              <a:solidFill>
                <a:srgbClr val="FFFFFF"/>
              </a:solidFill>
            </a:endParaRPr>
          </a:p>
        </p:txBody>
      </p:sp>
      <p:sp>
        <p:nvSpPr>
          <p:cNvPr id="3" name="Subtitle 2">
            <a:extLst>
              <a:ext uri="{FF2B5EF4-FFF2-40B4-BE49-F238E27FC236}">
                <a16:creationId xmlns:a16="http://schemas.microsoft.com/office/drawing/2014/main" id="{A3CA1781-4EA6-39AF-EC6B-EA572DD74A93}"/>
              </a:ext>
            </a:extLst>
          </p:cNvPr>
          <p:cNvSpPr>
            <a:spLocks noGrp="1"/>
          </p:cNvSpPr>
          <p:nvPr>
            <p:ph type="subTitle" idx="1"/>
          </p:nvPr>
        </p:nvSpPr>
        <p:spPr>
          <a:xfrm>
            <a:off x="2667001" y="3602038"/>
            <a:ext cx="6857999" cy="953029"/>
          </a:xfrm>
        </p:spPr>
        <p:txBody>
          <a:bodyPr>
            <a:normAutofit/>
          </a:bodyPr>
          <a:lstStyle/>
          <a:p>
            <a:pPr algn="ctr"/>
            <a:r>
              <a:rPr lang="en-US" dirty="0">
                <a:solidFill>
                  <a:schemeClr val="bg1">
                    <a:lumMod val="75000"/>
                  </a:schemeClr>
                </a:solidFill>
              </a:rPr>
              <a:t>By Courtney E. Shatley</a:t>
            </a:r>
          </a:p>
        </p:txBody>
      </p:sp>
    </p:spTree>
    <p:extLst>
      <p:ext uri="{BB962C8B-B14F-4D97-AF65-F5344CB8AC3E}">
        <p14:creationId xmlns:p14="http://schemas.microsoft.com/office/powerpoint/2010/main" val="3137376829"/>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7D731BE5-11AD-2C8F-0D77-CF4C6A1F1F9B}"/>
              </a:ext>
            </a:extLst>
          </p:cNvPr>
          <p:cNvSpPr>
            <a:spLocks noGrp="1"/>
          </p:cNvSpPr>
          <p:nvPr>
            <p:ph type="title"/>
          </p:nvPr>
        </p:nvSpPr>
        <p:spPr>
          <a:xfrm>
            <a:off x="1141411" y="748240"/>
            <a:ext cx="9906000" cy="1117073"/>
          </a:xfrm>
        </p:spPr>
        <p:txBody>
          <a:bodyPr>
            <a:normAutofit/>
          </a:bodyPr>
          <a:lstStyle/>
          <a:p>
            <a:pPr algn="ctr"/>
            <a:r>
              <a:rPr lang="en-US" sz="4000" dirty="0"/>
              <a:t>Conclusion</a:t>
            </a:r>
          </a:p>
        </p:txBody>
      </p:sp>
      <p:sp>
        <p:nvSpPr>
          <p:cNvPr id="3" name="Content Placeholder 2">
            <a:extLst>
              <a:ext uri="{FF2B5EF4-FFF2-40B4-BE49-F238E27FC236}">
                <a16:creationId xmlns:a16="http://schemas.microsoft.com/office/drawing/2014/main" id="{B91D1A6C-F269-2B76-2E3A-A74FB8FBC1AF}"/>
              </a:ext>
            </a:extLst>
          </p:cNvPr>
          <p:cNvSpPr>
            <a:spLocks noGrp="1"/>
          </p:cNvSpPr>
          <p:nvPr>
            <p:ph idx="1"/>
          </p:nvPr>
        </p:nvSpPr>
        <p:spPr>
          <a:xfrm>
            <a:off x="1206500" y="2249487"/>
            <a:ext cx="9840911" cy="3541714"/>
          </a:xfrm>
        </p:spPr>
        <p:txBody>
          <a:bodyPr anchor="t">
            <a:normAutofit lnSpcReduction="10000"/>
          </a:bodyPr>
          <a:lstStyle/>
          <a:p>
            <a:r>
              <a:rPr lang="en-US" sz="3200" dirty="0"/>
              <a:t>It has been shown that sales globally and across all regions have fluctuated greatly over time and have recently taken a turn for the worse.</a:t>
            </a:r>
          </a:p>
          <a:p>
            <a:r>
              <a:rPr lang="en-US" sz="3200" dirty="0"/>
              <a:t>Regular monitoring and annual review of sales metrics will help </a:t>
            </a:r>
            <a:r>
              <a:rPr lang="en-US" sz="3200" dirty="0" err="1"/>
              <a:t>GameCo</a:t>
            </a:r>
            <a:r>
              <a:rPr lang="en-US" sz="3200" dirty="0"/>
              <a:t> revive the market and benefit from new insights.</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290267371"/>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6BFEBC73-B2DE-74CA-A2CE-CA9A22DF0048}"/>
              </a:ext>
            </a:extLst>
          </p:cNvPr>
          <p:cNvSpPr>
            <a:spLocks noGrp="1"/>
          </p:cNvSpPr>
          <p:nvPr>
            <p:ph type="title"/>
          </p:nvPr>
        </p:nvSpPr>
        <p:spPr>
          <a:xfrm>
            <a:off x="1141411" y="748240"/>
            <a:ext cx="9906000" cy="1117073"/>
          </a:xfrm>
        </p:spPr>
        <p:txBody>
          <a:bodyPr>
            <a:normAutofit/>
          </a:bodyPr>
          <a:lstStyle/>
          <a:p>
            <a:pPr algn="ctr"/>
            <a:r>
              <a:rPr lang="en-US" sz="4000" dirty="0"/>
              <a:t>Introduction</a:t>
            </a:r>
          </a:p>
        </p:txBody>
      </p:sp>
      <p:sp>
        <p:nvSpPr>
          <p:cNvPr id="3" name="Content Placeholder 2">
            <a:extLst>
              <a:ext uri="{FF2B5EF4-FFF2-40B4-BE49-F238E27FC236}">
                <a16:creationId xmlns:a16="http://schemas.microsoft.com/office/drawing/2014/main" id="{8A23D996-D119-8662-E55E-8BAE99F29D4C}"/>
              </a:ext>
            </a:extLst>
          </p:cNvPr>
          <p:cNvSpPr>
            <a:spLocks noGrp="1"/>
          </p:cNvSpPr>
          <p:nvPr>
            <p:ph idx="1"/>
          </p:nvPr>
        </p:nvSpPr>
        <p:spPr>
          <a:xfrm>
            <a:off x="1206500" y="2249487"/>
            <a:ext cx="9840911" cy="3541714"/>
          </a:xfrm>
        </p:spPr>
        <p:txBody>
          <a:bodyPr anchor="t">
            <a:normAutofit fontScale="92500" lnSpcReduction="20000"/>
          </a:bodyPr>
          <a:lstStyle/>
          <a:p>
            <a:r>
              <a:rPr lang="en-US" sz="3200" dirty="0"/>
              <a:t>It is assumed at </a:t>
            </a:r>
            <a:r>
              <a:rPr lang="en-US" sz="3200" dirty="0" err="1"/>
              <a:t>GameCo</a:t>
            </a:r>
            <a:r>
              <a:rPr lang="en-US" sz="3200" dirty="0"/>
              <a:t> that sales trends across all regions haven’t changed over the years and that expectations within that assumption are true as well, such as which regions contribute the most to global sales. </a:t>
            </a:r>
          </a:p>
          <a:p>
            <a:r>
              <a:rPr lang="en-US" sz="3200" dirty="0"/>
              <a:t>The data illustrates why these assumptions are not accurate and can help </a:t>
            </a:r>
            <a:r>
              <a:rPr lang="en-US" sz="3200" dirty="0" err="1"/>
              <a:t>GameCo</a:t>
            </a:r>
            <a:r>
              <a:rPr lang="en-US" sz="3200" dirty="0"/>
              <a:t> make data-inspired decisions in 2017 and onward.</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3554813841"/>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D89ED76E-8EE2-11D9-9D00-4B478552A702}"/>
              </a:ext>
            </a:extLst>
          </p:cNvPr>
          <p:cNvSpPr>
            <a:spLocks noGrp="1"/>
          </p:cNvSpPr>
          <p:nvPr>
            <p:ph type="title"/>
          </p:nvPr>
        </p:nvSpPr>
        <p:spPr>
          <a:xfrm>
            <a:off x="1141411" y="748240"/>
            <a:ext cx="9906000" cy="1117073"/>
          </a:xfrm>
        </p:spPr>
        <p:txBody>
          <a:bodyPr>
            <a:normAutofit/>
          </a:bodyPr>
          <a:lstStyle/>
          <a:p>
            <a:pPr algn="ctr"/>
            <a:r>
              <a:rPr lang="en-US" sz="4000" dirty="0"/>
              <a:t>Summary of Sales</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aphicFrame>
        <p:nvGraphicFramePr>
          <p:cNvPr id="5" name="Chart 4">
            <a:extLst>
              <a:ext uri="{FF2B5EF4-FFF2-40B4-BE49-F238E27FC236}">
                <a16:creationId xmlns:a16="http://schemas.microsoft.com/office/drawing/2014/main" id="{02D0D577-895F-F769-2B13-2EFD761C3AD1}"/>
              </a:ext>
            </a:extLst>
          </p:cNvPr>
          <p:cNvGraphicFramePr>
            <a:graphicFrameLocks/>
          </p:cNvGraphicFramePr>
          <p:nvPr>
            <p:extLst>
              <p:ext uri="{D42A27DB-BD31-4B8C-83A1-F6EECF244321}">
                <p14:modId xmlns:p14="http://schemas.microsoft.com/office/powerpoint/2010/main" val="2008922998"/>
              </p:ext>
            </p:extLst>
          </p:nvPr>
        </p:nvGraphicFramePr>
        <p:xfrm>
          <a:off x="1141411" y="1816102"/>
          <a:ext cx="9844088" cy="3312080"/>
        </p:xfrm>
        <a:graphic>
          <a:graphicData uri="http://schemas.openxmlformats.org/drawingml/2006/chart">
            <c:chart xmlns:c="http://schemas.openxmlformats.org/drawingml/2006/chart" xmlns:r="http://schemas.openxmlformats.org/officeDocument/2006/relationships" r:id="rId3"/>
          </a:graphicData>
        </a:graphic>
      </p:graphicFrame>
      <p:sp>
        <p:nvSpPr>
          <p:cNvPr id="3" name="Content Placeholder 2">
            <a:extLst>
              <a:ext uri="{FF2B5EF4-FFF2-40B4-BE49-F238E27FC236}">
                <a16:creationId xmlns:a16="http://schemas.microsoft.com/office/drawing/2014/main" id="{DAEC8FE0-F491-06A3-3A62-9E1407B82AD3}"/>
              </a:ext>
            </a:extLst>
          </p:cNvPr>
          <p:cNvSpPr>
            <a:spLocks noGrp="1"/>
          </p:cNvSpPr>
          <p:nvPr>
            <p:ph idx="1"/>
          </p:nvPr>
        </p:nvSpPr>
        <p:spPr>
          <a:xfrm>
            <a:off x="1304006" y="5341938"/>
            <a:ext cx="9518897" cy="923926"/>
          </a:xfrm>
        </p:spPr>
        <p:txBody>
          <a:bodyPr anchor="t">
            <a:normAutofit fontScale="92500" lnSpcReduction="20000"/>
          </a:bodyPr>
          <a:lstStyle/>
          <a:p>
            <a:r>
              <a:rPr lang="en-US" dirty="0"/>
              <a:t>Global and regional sales started to rise in 1995 and peaked in 2008.</a:t>
            </a:r>
          </a:p>
          <a:p>
            <a:r>
              <a:rPr lang="en-US" dirty="0"/>
              <a:t>Since 2008, all sales have been declining.</a:t>
            </a:r>
          </a:p>
        </p:txBody>
      </p:sp>
    </p:spTree>
    <p:extLst>
      <p:ext uri="{BB962C8B-B14F-4D97-AF65-F5344CB8AC3E}">
        <p14:creationId xmlns:p14="http://schemas.microsoft.com/office/powerpoint/2010/main" val="563310388"/>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51FD742D-92DC-040E-427F-8FD7FDEFD766}"/>
              </a:ext>
            </a:extLst>
          </p:cNvPr>
          <p:cNvSpPr>
            <a:spLocks noGrp="1"/>
          </p:cNvSpPr>
          <p:nvPr>
            <p:ph type="title"/>
          </p:nvPr>
        </p:nvSpPr>
        <p:spPr>
          <a:xfrm>
            <a:off x="1141411" y="748240"/>
            <a:ext cx="9906000" cy="1117073"/>
          </a:xfrm>
        </p:spPr>
        <p:txBody>
          <a:bodyPr>
            <a:normAutofit/>
          </a:bodyPr>
          <a:lstStyle/>
          <a:p>
            <a:pPr algn="ctr"/>
            <a:r>
              <a:rPr lang="en-US" sz="4000" dirty="0"/>
              <a:t>Sales Over Past 10 Years</a:t>
            </a:r>
          </a:p>
        </p:txBody>
      </p:sp>
      <p:sp>
        <p:nvSpPr>
          <p:cNvPr id="3" name="Content Placeholder 2">
            <a:extLst>
              <a:ext uri="{FF2B5EF4-FFF2-40B4-BE49-F238E27FC236}">
                <a16:creationId xmlns:a16="http://schemas.microsoft.com/office/drawing/2014/main" id="{EF1F515C-C3CD-C95F-E887-7D084D74039D}"/>
              </a:ext>
            </a:extLst>
          </p:cNvPr>
          <p:cNvSpPr>
            <a:spLocks noGrp="1"/>
          </p:cNvSpPr>
          <p:nvPr>
            <p:ph idx="1"/>
          </p:nvPr>
        </p:nvSpPr>
        <p:spPr>
          <a:xfrm>
            <a:off x="1206500" y="2249487"/>
            <a:ext cx="2653530" cy="3541714"/>
          </a:xfrm>
        </p:spPr>
        <p:txBody>
          <a:bodyPr anchor="t">
            <a:normAutofit fontScale="92500"/>
          </a:bodyPr>
          <a:lstStyle/>
          <a:p>
            <a:r>
              <a:rPr lang="en-US" dirty="0"/>
              <a:t>The decline in sales halted in 2013 where there was a slight increase in European sales.</a:t>
            </a:r>
          </a:p>
          <a:p>
            <a:r>
              <a:rPr lang="en-US" dirty="0"/>
              <a:t>Sales dropped dramatically from 2015 to 2016.</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aphicFrame>
        <p:nvGraphicFramePr>
          <p:cNvPr id="5" name="Chart 4">
            <a:extLst>
              <a:ext uri="{FF2B5EF4-FFF2-40B4-BE49-F238E27FC236}">
                <a16:creationId xmlns:a16="http://schemas.microsoft.com/office/drawing/2014/main" id="{0B0392C4-1842-4639-BF81-DCC7B424197C}"/>
              </a:ext>
            </a:extLst>
          </p:cNvPr>
          <p:cNvGraphicFramePr>
            <a:graphicFrameLocks/>
          </p:cNvGraphicFramePr>
          <p:nvPr>
            <p:extLst>
              <p:ext uri="{D42A27DB-BD31-4B8C-83A1-F6EECF244321}">
                <p14:modId xmlns:p14="http://schemas.microsoft.com/office/powerpoint/2010/main" val="3693336258"/>
              </p:ext>
            </p:extLst>
          </p:nvPr>
        </p:nvGraphicFramePr>
        <p:xfrm>
          <a:off x="4128941" y="2249488"/>
          <a:ext cx="6856560" cy="354171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69208935"/>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51FD742D-92DC-040E-427F-8FD7FDEFD766}"/>
              </a:ext>
            </a:extLst>
          </p:cNvPr>
          <p:cNvSpPr>
            <a:spLocks noGrp="1"/>
          </p:cNvSpPr>
          <p:nvPr>
            <p:ph type="title"/>
          </p:nvPr>
        </p:nvSpPr>
        <p:spPr>
          <a:xfrm>
            <a:off x="1141411" y="748240"/>
            <a:ext cx="9906000" cy="1117073"/>
          </a:xfrm>
        </p:spPr>
        <p:txBody>
          <a:bodyPr>
            <a:normAutofit/>
          </a:bodyPr>
          <a:lstStyle/>
          <a:p>
            <a:pPr algn="ctr"/>
            <a:r>
              <a:rPr lang="en-US" sz="4000" dirty="0"/>
              <a:t>Proportion of Sales Per Region</a:t>
            </a:r>
          </a:p>
        </p:txBody>
      </p:sp>
      <p:sp>
        <p:nvSpPr>
          <p:cNvPr id="3" name="Content Placeholder 2">
            <a:extLst>
              <a:ext uri="{FF2B5EF4-FFF2-40B4-BE49-F238E27FC236}">
                <a16:creationId xmlns:a16="http://schemas.microsoft.com/office/drawing/2014/main" id="{EF1F515C-C3CD-C95F-E887-7D084D74039D}"/>
              </a:ext>
            </a:extLst>
          </p:cNvPr>
          <p:cNvSpPr>
            <a:spLocks noGrp="1"/>
          </p:cNvSpPr>
          <p:nvPr>
            <p:ph idx="1"/>
          </p:nvPr>
        </p:nvSpPr>
        <p:spPr>
          <a:xfrm>
            <a:off x="8323735" y="2249487"/>
            <a:ext cx="2667916" cy="3541714"/>
          </a:xfrm>
        </p:spPr>
        <p:txBody>
          <a:bodyPr anchor="t">
            <a:normAutofit lnSpcReduction="10000"/>
          </a:bodyPr>
          <a:lstStyle/>
          <a:p>
            <a:r>
              <a:rPr lang="en-US" dirty="0"/>
              <a:t>The percentage of sales from Europe has been increasing steadily over the years and surpassed the other regions in 2016.</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aphicFrame>
        <p:nvGraphicFramePr>
          <p:cNvPr id="4" name="Chart 3">
            <a:extLst>
              <a:ext uri="{FF2B5EF4-FFF2-40B4-BE49-F238E27FC236}">
                <a16:creationId xmlns:a16="http://schemas.microsoft.com/office/drawing/2014/main" id="{87B5EBDD-759C-427B-B621-8FB3D70A1F07}"/>
              </a:ext>
            </a:extLst>
          </p:cNvPr>
          <p:cNvGraphicFramePr>
            <a:graphicFrameLocks/>
          </p:cNvGraphicFramePr>
          <p:nvPr>
            <p:extLst>
              <p:ext uri="{D42A27DB-BD31-4B8C-83A1-F6EECF244321}">
                <p14:modId xmlns:p14="http://schemas.microsoft.com/office/powerpoint/2010/main" val="206649749"/>
              </p:ext>
            </p:extLst>
          </p:nvPr>
        </p:nvGraphicFramePr>
        <p:xfrm>
          <a:off x="1196975" y="2249487"/>
          <a:ext cx="6760047" cy="354171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0400226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51FD742D-92DC-040E-427F-8FD7FDEFD766}"/>
              </a:ext>
            </a:extLst>
          </p:cNvPr>
          <p:cNvSpPr>
            <a:spLocks noGrp="1"/>
          </p:cNvSpPr>
          <p:nvPr>
            <p:ph type="title"/>
          </p:nvPr>
        </p:nvSpPr>
        <p:spPr>
          <a:xfrm>
            <a:off x="1141411" y="748240"/>
            <a:ext cx="9906000" cy="1117073"/>
          </a:xfrm>
        </p:spPr>
        <p:txBody>
          <a:bodyPr>
            <a:normAutofit/>
          </a:bodyPr>
          <a:lstStyle/>
          <a:p>
            <a:pPr algn="ctr"/>
            <a:r>
              <a:rPr lang="en-US" sz="4000" dirty="0"/>
              <a:t>Proportion of Sales Over Past 10 Years</a:t>
            </a:r>
          </a:p>
        </p:txBody>
      </p:sp>
      <p:sp>
        <p:nvSpPr>
          <p:cNvPr id="3" name="Content Placeholder 2">
            <a:extLst>
              <a:ext uri="{FF2B5EF4-FFF2-40B4-BE49-F238E27FC236}">
                <a16:creationId xmlns:a16="http://schemas.microsoft.com/office/drawing/2014/main" id="{EF1F515C-C3CD-C95F-E887-7D084D74039D}"/>
              </a:ext>
            </a:extLst>
          </p:cNvPr>
          <p:cNvSpPr>
            <a:spLocks noGrp="1"/>
          </p:cNvSpPr>
          <p:nvPr>
            <p:ph idx="1"/>
          </p:nvPr>
        </p:nvSpPr>
        <p:spPr>
          <a:xfrm>
            <a:off x="8333165" y="2249487"/>
            <a:ext cx="2653984" cy="3541714"/>
          </a:xfrm>
        </p:spPr>
        <p:txBody>
          <a:bodyPr anchor="t">
            <a:normAutofit/>
          </a:bodyPr>
          <a:lstStyle/>
          <a:p>
            <a:r>
              <a:rPr lang="en-US" sz="1400" dirty="0"/>
              <a:t>The proportion of sales from North America decreased over recent years and into 2016.</a:t>
            </a:r>
          </a:p>
          <a:p>
            <a:r>
              <a:rPr lang="en-US" sz="1400" dirty="0"/>
              <a:t>There was an increase in the proportion of sales from the European market resulting in it being the highest percentage of the global total in 2016. </a:t>
            </a:r>
          </a:p>
          <a:p>
            <a:r>
              <a:rPr lang="en-US" sz="1400" dirty="0"/>
              <a:t>The proportion of sales from Japan increased in the year 2016. </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graphicFrame>
        <p:nvGraphicFramePr>
          <p:cNvPr id="4" name="Chart 3">
            <a:extLst>
              <a:ext uri="{FF2B5EF4-FFF2-40B4-BE49-F238E27FC236}">
                <a16:creationId xmlns:a16="http://schemas.microsoft.com/office/drawing/2014/main" id="{945E4F96-D7D5-90A1-95E2-A9DB1227DE75}"/>
              </a:ext>
            </a:extLst>
          </p:cNvPr>
          <p:cNvGraphicFramePr>
            <a:graphicFrameLocks/>
          </p:cNvGraphicFramePr>
          <p:nvPr>
            <p:extLst>
              <p:ext uri="{D42A27DB-BD31-4B8C-83A1-F6EECF244321}">
                <p14:modId xmlns:p14="http://schemas.microsoft.com/office/powerpoint/2010/main" val="85325796"/>
              </p:ext>
            </p:extLst>
          </p:nvPr>
        </p:nvGraphicFramePr>
        <p:xfrm>
          <a:off x="1204851" y="2249487"/>
          <a:ext cx="6828277" cy="354171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3808693"/>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51FD742D-92DC-040E-427F-8FD7FDEFD766}"/>
              </a:ext>
            </a:extLst>
          </p:cNvPr>
          <p:cNvSpPr>
            <a:spLocks noGrp="1"/>
          </p:cNvSpPr>
          <p:nvPr>
            <p:ph type="title"/>
          </p:nvPr>
        </p:nvSpPr>
        <p:spPr>
          <a:xfrm>
            <a:off x="1141411" y="748240"/>
            <a:ext cx="9906000" cy="1117073"/>
          </a:xfrm>
        </p:spPr>
        <p:txBody>
          <a:bodyPr>
            <a:normAutofit fontScale="90000"/>
          </a:bodyPr>
          <a:lstStyle/>
          <a:p>
            <a:pPr algn="ctr"/>
            <a:r>
              <a:rPr lang="en-US" sz="4000" dirty="0"/>
              <a:t>Genre Contribution to European Proportional Increase</a:t>
            </a:r>
          </a:p>
        </p:txBody>
      </p:sp>
      <p:sp>
        <p:nvSpPr>
          <p:cNvPr id="3" name="Content Placeholder 2">
            <a:extLst>
              <a:ext uri="{FF2B5EF4-FFF2-40B4-BE49-F238E27FC236}">
                <a16:creationId xmlns:a16="http://schemas.microsoft.com/office/drawing/2014/main" id="{EF1F515C-C3CD-C95F-E887-7D084D74039D}"/>
              </a:ext>
            </a:extLst>
          </p:cNvPr>
          <p:cNvSpPr>
            <a:spLocks noGrp="1"/>
          </p:cNvSpPr>
          <p:nvPr>
            <p:ph idx="1"/>
          </p:nvPr>
        </p:nvSpPr>
        <p:spPr>
          <a:xfrm>
            <a:off x="8333165" y="2249487"/>
            <a:ext cx="2653984" cy="3541714"/>
          </a:xfrm>
        </p:spPr>
        <p:txBody>
          <a:bodyPr anchor="t">
            <a:normAutofit fontScale="85000" lnSpcReduction="20000"/>
          </a:bodyPr>
          <a:lstStyle/>
          <a:p>
            <a:r>
              <a:rPr lang="en-US" dirty="0"/>
              <a:t>Racing and strategy games lead the increase observed in the European market.</a:t>
            </a:r>
          </a:p>
          <a:p>
            <a:r>
              <a:rPr lang="en-US" dirty="0"/>
              <a:t>Sports, shooter, and action games have continued in popularity and contributed to the positive trend.</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aphicFrame>
        <p:nvGraphicFramePr>
          <p:cNvPr id="5" name="Chart 4">
            <a:extLst>
              <a:ext uri="{FF2B5EF4-FFF2-40B4-BE49-F238E27FC236}">
                <a16:creationId xmlns:a16="http://schemas.microsoft.com/office/drawing/2014/main" id="{99919888-89A0-44ED-D042-96B25DF54352}"/>
              </a:ext>
            </a:extLst>
          </p:cNvPr>
          <p:cNvGraphicFramePr>
            <a:graphicFrameLocks/>
          </p:cNvGraphicFramePr>
          <p:nvPr>
            <p:extLst>
              <p:ext uri="{D42A27DB-BD31-4B8C-83A1-F6EECF244321}">
                <p14:modId xmlns:p14="http://schemas.microsoft.com/office/powerpoint/2010/main" val="3213272960"/>
              </p:ext>
            </p:extLst>
          </p:nvPr>
        </p:nvGraphicFramePr>
        <p:xfrm>
          <a:off x="1210167" y="2230834"/>
          <a:ext cx="6748348" cy="3560367"/>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2D57EE0C-828D-C65E-BFF2-73DFC182DBA4}"/>
              </a:ext>
            </a:extLst>
          </p:cNvPr>
          <p:cNvSpPr txBox="1"/>
          <p:nvPr/>
        </p:nvSpPr>
        <p:spPr>
          <a:xfrm>
            <a:off x="7513936" y="3028889"/>
            <a:ext cx="631904" cy="969496"/>
          </a:xfrm>
          <a:prstGeom prst="rect">
            <a:avLst/>
          </a:prstGeom>
          <a:noFill/>
        </p:spPr>
        <p:txBody>
          <a:bodyPr wrap="none" rtlCol="0">
            <a:spAutoFit/>
          </a:bodyPr>
          <a:lstStyle/>
          <a:p>
            <a:r>
              <a:rPr lang="en-US" sz="1000" dirty="0"/>
              <a:t>Racing</a:t>
            </a:r>
          </a:p>
          <a:p>
            <a:r>
              <a:rPr lang="en-US" sz="1000" dirty="0"/>
              <a:t>Strategy</a:t>
            </a:r>
          </a:p>
          <a:p>
            <a:endParaRPr lang="en-US" sz="500" dirty="0"/>
          </a:p>
          <a:p>
            <a:r>
              <a:rPr lang="en-US" sz="1000" dirty="0"/>
              <a:t>Sports</a:t>
            </a:r>
          </a:p>
          <a:p>
            <a:r>
              <a:rPr lang="en-US" sz="1000" dirty="0"/>
              <a:t>Shooter</a:t>
            </a:r>
          </a:p>
          <a:p>
            <a:r>
              <a:rPr lang="en-US" sz="1000" dirty="0"/>
              <a:t>Action</a:t>
            </a:r>
          </a:p>
        </p:txBody>
      </p:sp>
    </p:spTree>
    <p:extLst>
      <p:ext uri="{BB962C8B-B14F-4D97-AF65-F5344CB8AC3E}">
        <p14:creationId xmlns:p14="http://schemas.microsoft.com/office/powerpoint/2010/main" val="2382993882"/>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51FD742D-92DC-040E-427F-8FD7FDEFD766}"/>
              </a:ext>
            </a:extLst>
          </p:cNvPr>
          <p:cNvSpPr>
            <a:spLocks noGrp="1"/>
          </p:cNvSpPr>
          <p:nvPr>
            <p:ph type="title"/>
          </p:nvPr>
        </p:nvSpPr>
        <p:spPr>
          <a:xfrm>
            <a:off x="1141410" y="748240"/>
            <a:ext cx="3715387" cy="1117073"/>
          </a:xfrm>
        </p:spPr>
        <p:txBody>
          <a:bodyPr>
            <a:noAutofit/>
          </a:bodyPr>
          <a:lstStyle/>
          <a:p>
            <a:pPr algn="ctr"/>
            <a:r>
              <a:rPr lang="en-US" sz="4000" dirty="0"/>
              <a:t>Genre Popularity</a:t>
            </a:r>
          </a:p>
        </p:txBody>
      </p:sp>
      <p:graphicFrame>
        <p:nvGraphicFramePr>
          <p:cNvPr id="9" name="Table 10">
            <a:extLst>
              <a:ext uri="{FF2B5EF4-FFF2-40B4-BE49-F238E27FC236}">
                <a16:creationId xmlns:a16="http://schemas.microsoft.com/office/drawing/2014/main" id="{7E9F9783-F5AC-8D5D-BA5B-D747511F0A8B}"/>
              </a:ext>
            </a:extLst>
          </p:cNvPr>
          <p:cNvGraphicFramePr>
            <a:graphicFrameLocks noGrp="1"/>
          </p:cNvGraphicFramePr>
          <p:nvPr>
            <p:ph idx="1"/>
            <p:extLst>
              <p:ext uri="{D42A27DB-BD31-4B8C-83A1-F6EECF244321}">
                <p14:modId xmlns:p14="http://schemas.microsoft.com/office/powerpoint/2010/main" val="1639607379"/>
              </p:ext>
            </p:extLst>
          </p:nvPr>
        </p:nvGraphicFramePr>
        <p:xfrm>
          <a:off x="977900" y="3598340"/>
          <a:ext cx="4328164" cy="1859280"/>
        </p:xfrm>
        <a:graphic>
          <a:graphicData uri="http://schemas.openxmlformats.org/drawingml/2006/table">
            <a:tbl>
              <a:tblPr firstRow="1" bandRow="1">
                <a:tableStyleId>{073A0DAA-6AF3-43AB-8588-CEC1D06C72B9}</a:tableStyleId>
              </a:tblPr>
              <a:tblGrid>
                <a:gridCol w="1082041">
                  <a:extLst>
                    <a:ext uri="{9D8B030D-6E8A-4147-A177-3AD203B41FA5}">
                      <a16:colId xmlns:a16="http://schemas.microsoft.com/office/drawing/2014/main" val="2071083472"/>
                    </a:ext>
                  </a:extLst>
                </a:gridCol>
                <a:gridCol w="1082041">
                  <a:extLst>
                    <a:ext uri="{9D8B030D-6E8A-4147-A177-3AD203B41FA5}">
                      <a16:colId xmlns:a16="http://schemas.microsoft.com/office/drawing/2014/main" val="1876403991"/>
                    </a:ext>
                  </a:extLst>
                </a:gridCol>
                <a:gridCol w="1082041">
                  <a:extLst>
                    <a:ext uri="{9D8B030D-6E8A-4147-A177-3AD203B41FA5}">
                      <a16:colId xmlns:a16="http://schemas.microsoft.com/office/drawing/2014/main" val="3753341496"/>
                    </a:ext>
                  </a:extLst>
                </a:gridCol>
                <a:gridCol w="1082041">
                  <a:extLst>
                    <a:ext uri="{9D8B030D-6E8A-4147-A177-3AD203B41FA5}">
                      <a16:colId xmlns:a16="http://schemas.microsoft.com/office/drawing/2014/main" val="3054485287"/>
                    </a:ext>
                  </a:extLst>
                </a:gridCol>
              </a:tblGrid>
              <a:tr h="260421">
                <a:tc>
                  <a:txBody>
                    <a:bodyPr/>
                    <a:lstStyle/>
                    <a:p>
                      <a:pPr algn="ctr"/>
                      <a:r>
                        <a:rPr lang="en-US" sz="1400" dirty="0"/>
                        <a:t>NA</a:t>
                      </a:r>
                    </a:p>
                  </a:txBody>
                  <a:tcPr anchor="ctr"/>
                </a:tc>
                <a:tc>
                  <a:txBody>
                    <a:bodyPr/>
                    <a:lstStyle/>
                    <a:p>
                      <a:pPr algn="ctr"/>
                      <a:r>
                        <a:rPr lang="en-US" sz="1400" dirty="0"/>
                        <a:t>JP</a:t>
                      </a:r>
                    </a:p>
                  </a:txBody>
                  <a:tcPr anchor="ctr"/>
                </a:tc>
                <a:tc>
                  <a:txBody>
                    <a:bodyPr/>
                    <a:lstStyle/>
                    <a:p>
                      <a:pPr algn="ctr"/>
                      <a:r>
                        <a:rPr lang="en-US" sz="1400" dirty="0"/>
                        <a:t>EU</a:t>
                      </a:r>
                    </a:p>
                  </a:txBody>
                  <a:tcPr anchor="ctr"/>
                </a:tc>
                <a:tc>
                  <a:txBody>
                    <a:bodyPr/>
                    <a:lstStyle/>
                    <a:p>
                      <a:pPr algn="ctr"/>
                      <a:r>
                        <a:rPr lang="en-US" sz="1400" dirty="0"/>
                        <a:t>Global</a:t>
                      </a:r>
                    </a:p>
                  </a:txBody>
                  <a:tcPr anchor="ctr"/>
                </a:tc>
                <a:extLst>
                  <a:ext uri="{0D108BD9-81ED-4DB2-BD59-A6C34878D82A}">
                    <a16:rowId xmlns:a16="http://schemas.microsoft.com/office/drawing/2014/main" val="2492612696"/>
                  </a:ext>
                </a:extLst>
              </a:tr>
              <a:tr h="518160">
                <a:tc>
                  <a:txBody>
                    <a:bodyPr/>
                    <a:lstStyle/>
                    <a:p>
                      <a:r>
                        <a:rPr lang="en-US" sz="1400" dirty="0"/>
                        <a:t>Shooter</a:t>
                      </a:r>
                    </a:p>
                  </a:txBody>
                  <a:tcPr anchor="ctr"/>
                </a:tc>
                <a:tc>
                  <a:txBody>
                    <a:bodyPr/>
                    <a:lstStyle/>
                    <a:p>
                      <a:r>
                        <a:rPr lang="en-US" sz="1400" dirty="0"/>
                        <a:t>Action</a:t>
                      </a:r>
                    </a:p>
                  </a:txBody>
                  <a:tcPr anchor="ctr"/>
                </a:tc>
                <a:tc>
                  <a:txBody>
                    <a:bodyPr/>
                    <a:lstStyle/>
                    <a:p>
                      <a:r>
                        <a:rPr lang="en-US" sz="1400" dirty="0"/>
                        <a:t>Shooter</a:t>
                      </a:r>
                    </a:p>
                  </a:txBody>
                  <a:tcPr anchor="ctr"/>
                </a:tc>
                <a:tc>
                  <a:txBody>
                    <a:bodyPr/>
                    <a:lstStyle/>
                    <a:p>
                      <a:r>
                        <a:rPr lang="en-US" sz="1400" dirty="0"/>
                        <a:t>Action</a:t>
                      </a:r>
                    </a:p>
                  </a:txBody>
                  <a:tcPr anchor="ctr"/>
                </a:tc>
                <a:extLst>
                  <a:ext uri="{0D108BD9-81ED-4DB2-BD59-A6C34878D82A}">
                    <a16:rowId xmlns:a16="http://schemas.microsoft.com/office/drawing/2014/main" val="549870645"/>
                  </a:ext>
                </a:extLst>
              </a:tr>
              <a:tr h="518160">
                <a:tc>
                  <a:txBody>
                    <a:bodyPr/>
                    <a:lstStyle/>
                    <a:p>
                      <a:r>
                        <a:rPr lang="en-US" sz="1400" dirty="0"/>
                        <a:t>Action</a:t>
                      </a:r>
                    </a:p>
                  </a:txBody>
                  <a:tcPr anchor="ctr"/>
                </a:tc>
                <a:tc>
                  <a:txBody>
                    <a:bodyPr/>
                    <a:lstStyle/>
                    <a:p>
                      <a:r>
                        <a:rPr lang="en-US" sz="1400" dirty="0"/>
                        <a:t>Role-Playing</a:t>
                      </a:r>
                    </a:p>
                  </a:txBody>
                  <a:tcPr anchor="ctr"/>
                </a:tc>
                <a:tc>
                  <a:txBody>
                    <a:bodyPr/>
                    <a:lstStyle/>
                    <a:p>
                      <a:r>
                        <a:rPr lang="en-US" sz="1400" dirty="0"/>
                        <a:t>Sports</a:t>
                      </a:r>
                    </a:p>
                  </a:txBody>
                  <a:tcPr anchor="ctr"/>
                </a:tc>
                <a:tc>
                  <a:txBody>
                    <a:bodyPr/>
                    <a:lstStyle/>
                    <a:p>
                      <a:r>
                        <a:rPr lang="en-US" sz="1400" dirty="0"/>
                        <a:t>Shooter</a:t>
                      </a:r>
                    </a:p>
                  </a:txBody>
                  <a:tcPr anchor="ctr"/>
                </a:tc>
                <a:extLst>
                  <a:ext uri="{0D108BD9-81ED-4DB2-BD59-A6C34878D82A}">
                    <a16:rowId xmlns:a16="http://schemas.microsoft.com/office/drawing/2014/main" val="2606859355"/>
                  </a:ext>
                </a:extLst>
              </a:tr>
              <a:tr h="518160">
                <a:tc>
                  <a:txBody>
                    <a:bodyPr/>
                    <a:lstStyle/>
                    <a:p>
                      <a:r>
                        <a:rPr lang="en-US" sz="1400" dirty="0"/>
                        <a:t>Sports</a:t>
                      </a:r>
                    </a:p>
                  </a:txBody>
                  <a:tcPr anchor="ctr"/>
                </a:tc>
                <a:tc>
                  <a:txBody>
                    <a:bodyPr/>
                    <a:lstStyle/>
                    <a:p>
                      <a:r>
                        <a:rPr lang="en-US" sz="1400" dirty="0"/>
                        <a:t>N/A*</a:t>
                      </a:r>
                    </a:p>
                  </a:txBody>
                  <a:tcPr anchor="ctr"/>
                </a:tc>
                <a:tc>
                  <a:txBody>
                    <a:bodyPr/>
                    <a:lstStyle/>
                    <a:p>
                      <a:r>
                        <a:rPr lang="en-US" sz="1400" dirty="0"/>
                        <a:t>Action</a:t>
                      </a:r>
                    </a:p>
                  </a:txBody>
                  <a:tcPr anchor="ctr"/>
                </a:tc>
                <a:tc>
                  <a:txBody>
                    <a:bodyPr/>
                    <a:lstStyle/>
                    <a:p>
                      <a:r>
                        <a:rPr lang="en-US" sz="1400" dirty="0"/>
                        <a:t>Sports</a:t>
                      </a:r>
                    </a:p>
                  </a:txBody>
                  <a:tcPr anchor="ctr"/>
                </a:tc>
                <a:extLst>
                  <a:ext uri="{0D108BD9-81ED-4DB2-BD59-A6C34878D82A}">
                    <a16:rowId xmlns:a16="http://schemas.microsoft.com/office/drawing/2014/main" val="503635704"/>
                  </a:ext>
                </a:extLst>
              </a:tr>
            </a:tbl>
          </a:graphicData>
        </a:graphic>
      </p:graphicFrame>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graphicFrame>
        <p:nvGraphicFramePr>
          <p:cNvPr id="4" name="Chart 3">
            <a:extLst>
              <a:ext uri="{FF2B5EF4-FFF2-40B4-BE49-F238E27FC236}">
                <a16:creationId xmlns:a16="http://schemas.microsoft.com/office/drawing/2014/main" id="{4C4F3980-EEF6-45EB-ADD7-8BE78160E92B}"/>
              </a:ext>
            </a:extLst>
          </p:cNvPr>
          <p:cNvGraphicFramePr>
            <a:graphicFrameLocks/>
          </p:cNvGraphicFramePr>
          <p:nvPr>
            <p:extLst>
              <p:ext uri="{D42A27DB-BD31-4B8C-83A1-F6EECF244321}">
                <p14:modId xmlns:p14="http://schemas.microsoft.com/office/powerpoint/2010/main" val="1628372651"/>
              </p:ext>
            </p:extLst>
          </p:nvPr>
        </p:nvGraphicFramePr>
        <p:xfrm>
          <a:off x="5033012" y="3491439"/>
          <a:ext cx="32004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A0AACF5B-E490-459A-BA87-AC62B0E36579}"/>
              </a:ext>
            </a:extLst>
          </p:cNvPr>
          <p:cNvGraphicFramePr>
            <a:graphicFrameLocks/>
          </p:cNvGraphicFramePr>
          <p:nvPr>
            <p:extLst>
              <p:ext uri="{D42A27DB-BD31-4B8C-83A1-F6EECF244321}">
                <p14:modId xmlns:p14="http://schemas.microsoft.com/office/powerpoint/2010/main" val="3258892547"/>
              </p:ext>
            </p:extLst>
          </p:nvPr>
        </p:nvGraphicFramePr>
        <p:xfrm>
          <a:off x="5033012" y="748240"/>
          <a:ext cx="320040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Chart 5">
            <a:extLst>
              <a:ext uri="{FF2B5EF4-FFF2-40B4-BE49-F238E27FC236}">
                <a16:creationId xmlns:a16="http://schemas.microsoft.com/office/drawing/2014/main" id="{1CD683E6-B0B3-412D-92F9-51E8E53C1EE6}"/>
              </a:ext>
            </a:extLst>
          </p:cNvPr>
          <p:cNvGraphicFramePr>
            <a:graphicFrameLocks/>
          </p:cNvGraphicFramePr>
          <p:nvPr>
            <p:extLst>
              <p:ext uri="{D42A27DB-BD31-4B8C-83A1-F6EECF244321}">
                <p14:modId xmlns:p14="http://schemas.microsoft.com/office/powerpoint/2010/main" val="2761494027"/>
              </p:ext>
            </p:extLst>
          </p:nvPr>
        </p:nvGraphicFramePr>
        <p:xfrm>
          <a:off x="8233412" y="748240"/>
          <a:ext cx="3200400" cy="27432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7" name="Chart 6">
            <a:extLst>
              <a:ext uri="{FF2B5EF4-FFF2-40B4-BE49-F238E27FC236}">
                <a16:creationId xmlns:a16="http://schemas.microsoft.com/office/drawing/2014/main" id="{487CAA44-AED1-47F9-BEF7-4919DF7D6785}"/>
              </a:ext>
            </a:extLst>
          </p:cNvPr>
          <p:cNvGraphicFramePr>
            <a:graphicFrameLocks/>
          </p:cNvGraphicFramePr>
          <p:nvPr>
            <p:extLst>
              <p:ext uri="{D42A27DB-BD31-4B8C-83A1-F6EECF244321}">
                <p14:modId xmlns:p14="http://schemas.microsoft.com/office/powerpoint/2010/main" val="3206687337"/>
              </p:ext>
            </p:extLst>
          </p:nvPr>
        </p:nvGraphicFramePr>
        <p:xfrm>
          <a:off x="8233412" y="3492497"/>
          <a:ext cx="3200400" cy="2743200"/>
        </p:xfrm>
        <a:graphic>
          <a:graphicData uri="http://schemas.openxmlformats.org/drawingml/2006/chart">
            <c:chart xmlns:c="http://schemas.openxmlformats.org/drawingml/2006/chart" xmlns:r="http://schemas.openxmlformats.org/officeDocument/2006/relationships" r:id="rId6"/>
          </a:graphicData>
        </a:graphic>
      </p:graphicFrame>
      <p:sp>
        <p:nvSpPr>
          <p:cNvPr id="11" name="Content Placeholder 2">
            <a:extLst>
              <a:ext uri="{FF2B5EF4-FFF2-40B4-BE49-F238E27FC236}">
                <a16:creationId xmlns:a16="http://schemas.microsoft.com/office/drawing/2014/main" id="{9C1BE0D6-37BA-B493-491A-E821F66B0CAA}"/>
              </a:ext>
            </a:extLst>
          </p:cNvPr>
          <p:cNvSpPr txBox="1">
            <a:spLocks/>
          </p:cNvSpPr>
          <p:nvPr/>
        </p:nvSpPr>
        <p:spPr>
          <a:xfrm>
            <a:off x="1206500" y="2249488"/>
            <a:ext cx="3826509" cy="1445820"/>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t>Four genres dominate sales across all regions.</a:t>
            </a:r>
          </a:p>
        </p:txBody>
      </p:sp>
      <p:sp>
        <p:nvSpPr>
          <p:cNvPr id="40" name="TextBox 39">
            <a:extLst>
              <a:ext uri="{FF2B5EF4-FFF2-40B4-BE49-F238E27FC236}">
                <a16:creationId xmlns:a16="http://schemas.microsoft.com/office/drawing/2014/main" id="{9202A92F-E76D-0546-A12C-58C8E8CCB6A8}"/>
              </a:ext>
            </a:extLst>
          </p:cNvPr>
          <p:cNvSpPr txBox="1"/>
          <p:nvPr/>
        </p:nvSpPr>
        <p:spPr>
          <a:xfrm>
            <a:off x="971344" y="5558328"/>
            <a:ext cx="3980705" cy="276999"/>
          </a:xfrm>
          <a:prstGeom prst="rect">
            <a:avLst/>
          </a:prstGeom>
          <a:noFill/>
        </p:spPr>
        <p:txBody>
          <a:bodyPr wrap="none" rtlCol="0">
            <a:spAutoFit/>
          </a:bodyPr>
          <a:lstStyle/>
          <a:p>
            <a:r>
              <a:rPr lang="en-US" sz="1200" dirty="0"/>
              <a:t>*There is no third genre in Japan representing &gt;20% of sales.</a:t>
            </a:r>
          </a:p>
        </p:txBody>
      </p:sp>
    </p:spTree>
    <p:extLst>
      <p:ext uri="{BB962C8B-B14F-4D97-AF65-F5344CB8AC3E}">
        <p14:creationId xmlns:p14="http://schemas.microsoft.com/office/powerpoint/2010/main" val="2323177331"/>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51FD742D-92DC-040E-427F-8FD7FDEFD766}"/>
              </a:ext>
            </a:extLst>
          </p:cNvPr>
          <p:cNvSpPr>
            <a:spLocks noGrp="1"/>
          </p:cNvSpPr>
          <p:nvPr>
            <p:ph type="title"/>
          </p:nvPr>
        </p:nvSpPr>
        <p:spPr>
          <a:xfrm>
            <a:off x="1141411" y="748240"/>
            <a:ext cx="9906000" cy="1117073"/>
          </a:xfrm>
        </p:spPr>
        <p:txBody>
          <a:bodyPr>
            <a:normAutofit/>
          </a:bodyPr>
          <a:lstStyle/>
          <a:p>
            <a:pPr algn="ctr"/>
            <a:r>
              <a:rPr lang="en-US" sz="4000" dirty="0"/>
              <a:t>Key Takeaways</a:t>
            </a:r>
          </a:p>
        </p:txBody>
      </p:sp>
      <p:sp>
        <p:nvSpPr>
          <p:cNvPr id="3" name="Content Placeholder 2">
            <a:extLst>
              <a:ext uri="{FF2B5EF4-FFF2-40B4-BE49-F238E27FC236}">
                <a16:creationId xmlns:a16="http://schemas.microsoft.com/office/drawing/2014/main" id="{EF1F515C-C3CD-C95F-E887-7D084D74039D}"/>
              </a:ext>
            </a:extLst>
          </p:cNvPr>
          <p:cNvSpPr>
            <a:spLocks noGrp="1"/>
          </p:cNvSpPr>
          <p:nvPr>
            <p:ph idx="1"/>
          </p:nvPr>
        </p:nvSpPr>
        <p:spPr>
          <a:xfrm>
            <a:off x="1086642" y="2176463"/>
            <a:ext cx="10015538" cy="3541714"/>
          </a:xfrm>
        </p:spPr>
        <p:txBody>
          <a:bodyPr anchor="t">
            <a:normAutofit/>
          </a:bodyPr>
          <a:lstStyle/>
          <a:p>
            <a:r>
              <a:rPr lang="en-US" dirty="0"/>
              <a:t>The percentage of global sales from Europe has been increasing.</a:t>
            </a:r>
          </a:p>
          <a:p>
            <a:pPr lvl="1"/>
            <a:r>
              <a:rPr lang="en-US" sz="1800" dirty="0"/>
              <a:t>Racing and Strategy games contribute most to this trend despite not being the most popular genres.</a:t>
            </a:r>
          </a:p>
          <a:p>
            <a:pPr lvl="1"/>
            <a:r>
              <a:rPr lang="en-US" sz="1800" dirty="0"/>
              <a:t>Investment in the European market may be a profitable step in 2017.</a:t>
            </a:r>
          </a:p>
          <a:p>
            <a:r>
              <a:rPr lang="en-US" dirty="0"/>
              <a:t>Global and regional sales in 2016 comprise mainly of four popular genres.</a:t>
            </a:r>
          </a:p>
          <a:p>
            <a:pPr lvl="1"/>
            <a:r>
              <a:rPr lang="en-US" sz="1800" dirty="0"/>
              <a:t>Action, Shooter, Sports, and Role-Playing genres are the most popular. </a:t>
            </a:r>
          </a:p>
          <a:p>
            <a:pPr lvl="1"/>
            <a:r>
              <a:rPr lang="en-US" sz="1800" dirty="0"/>
              <a:t>Action games are significantly popular across all regions and contribute the most to global sales.</a:t>
            </a:r>
          </a:p>
          <a:p>
            <a:pPr lvl="1"/>
            <a:r>
              <a:rPr lang="en-US" sz="1800" dirty="0"/>
              <a:t>Games of these genres will likely continue to be popular in 2017.</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247393231"/>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Circuit</Template>
  <TotalTime>493</TotalTime>
  <Words>491</Words>
  <Application>Microsoft Office PowerPoint</Application>
  <PresentationFormat>Widescreen</PresentationFormat>
  <Paragraphs>72</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Tw Cen MT</vt:lpstr>
      <vt:lpstr>Circuit</vt:lpstr>
      <vt:lpstr>GameCo Sales Metrics 2016</vt:lpstr>
      <vt:lpstr>Introduction</vt:lpstr>
      <vt:lpstr>Summary of Sales</vt:lpstr>
      <vt:lpstr>Sales Over Past 10 Years</vt:lpstr>
      <vt:lpstr>Proportion of Sales Per Region</vt:lpstr>
      <vt:lpstr>Proportion of Sales Over Past 10 Years</vt:lpstr>
      <vt:lpstr>Genre Contribution to European Proportional Increase</vt:lpstr>
      <vt:lpstr>Genre Popularity</vt:lpstr>
      <vt:lpstr>Key Takeaways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Courtney Shatley</dc:creator>
  <cp:lastModifiedBy>Courtney Shatley</cp:lastModifiedBy>
  <cp:revision>13</cp:revision>
  <dcterms:created xsi:type="dcterms:W3CDTF">2023-01-17T04:28:10Z</dcterms:created>
  <dcterms:modified xsi:type="dcterms:W3CDTF">2023-09-04T03:01:21Z</dcterms:modified>
</cp:coreProperties>
</file>

<file path=docProps/thumbnail.jpeg>
</file>